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9.xml" ContentType="application/vnd.openxmlformats-officedocument.theme+xml"/>
  <Override PartName="/ppt/slideLayouts/slideLayout12.xml" ContentType="application/vnd.openxmlformats-officedocument.presentationml.slideLayout+xml"/>
  <Override PartName="/ppt/theme/theme10.xml" ContentType="application/vnd.openxmlformats-officedocument.theme+xml"/>
  <Override PartName="/ppt/slideLayouts/slideLayout13.xml" ContentType="application/vnd.openxmlformats-officedocument.presentationml.slideLayout+xml"/>
  <Override PartName="/ppt/theme/theme11.xml" ContentType="application/vnd.openxmlformats-officedocument.theme+xml"/>
  <Override PartName="/ppt/slideLayouts/slideLayout14.xml" ContentType="application/vnd.openxmlformats-officedocument.presentationml.slideLayout+xml"/>
  <Override PartName="/ppt/theme/theme12.xml" ContentType="application/vnd.openxmlformats-officedocument.theme+xml"/>
  <Override PartName="/ppt/slideLayouts/slideLayout15.xml" ContentType="application/vnd.openxmlformats-officedocument.presentationml.slideLayout+xml"/>
  <Override PartName="/ppt/theme/theme13.xml" ContentType="application/vnd.openxmlformats-officedocument.theme+xml"/>
  <Override PartName="/ppt/slideLayouts/slideLayout1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62" r:id="rId6"/>
    <p:sldMasterId id="2147483658" r:id="rId7"/>
    <p:sldMasterId id="2147483660" r:id="rId8"/>
    <p:sldMasterId id="2147483664" r:id="rId9"/>
    <p:sldMasterId id="2147483666" r:id="rId10"/>
    <p:sldMasterId id="2147483668" r:id="rId11"/>
    <p:sldMasterId id="2147483670" r:id="rId12"/>
    <p:sldMasterId id="2147483672" r:id="rId13"/>
    <p:sldMasterId id="2147483674" r:id="rId14"/>
  </p:sldMasterIdLst>
  <p:notesMasterIdLst>
    <p:notesMasterId r:id="rId61"/>
  </p:notesMasterIdLst>
  <p:sldIdLst>
    <p:sldId id="256" r:id="rId15"/>
    <p:sldId id="303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6" r:id="rId45"/>
    <p:sldId id="285" r:id="rId46"/>
    <p:sldId id="287" r:id="rId47"/>
    <p:sldId id="288" r:id="rId48"/>
    <p:sldId id="289" r:id="rId49"/>
    <p:sldId id="290" r:id="rId50"/>
    <p:sldId id="291" r:id="rId51"/>
    <p:sldId id="292" r:id="rId52"/>
    <p:sldId id="293" r:id="rId53"/>
    <p:sldId id="294" r:id="rId54"/>
    <p:sldId id="295" r:id="rId55"/>
    <p:sldId id="301" r:id="rId56"/>
    <p:sldId id="297" r:id="rId57"/>
    <p:sldId id="298" r:id="rId58"/>
    <p:sldId id="299" r:id="rId59"/>
    <p:sldId id="302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365B6D"/>
    <a:srgbClr val="F2F1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2A30F-8806-4ECC-981A-AD5A9D4A58C7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78A18-02D0-466A-AA28-7D86D18AC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79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Silos pictures – labels ETO, (ask Peter)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1173C-5A1B-4BFD-906D-2FA93E23A86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07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1173C-5A1B-4BFD-906D-2FA93E23A86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788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9B356-BBC8-9E71-FE67-F0DF6D731F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EF2484-A31B-BF77-68D5-8FFFDD8E6A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35BAE-94CA-4A39-3891-5E554B55F3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BB1FDE-E1B5-40E4-8CF4-AB8E8C4A657F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8C7CC-704E-09BB-BE21-1E4DAA4A3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2DAEF-5640-295E-BB1E-E24A9792B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80D1E-504C-4638-BC20-F7DD9CB0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32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5CF91-B14E-4C5D-DDE6-5BF07241A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63865E-250A-B9BC-F175-3163017B3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5C51B-4EA8-9A71-3FFA-09580231BC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6D9C5-1916-4596-ADB3-78D70A97EE78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C5264-E236-CECF-8F98-CF67B08D1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D9CB6-7D3B-7667-1682-7D49E0FF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F8F3D3-B9EA-41D7-8CD4-373197F52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80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98858F-7B9A-ACD0-5146-E4C22167AD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12E328-1285-48EA-8E03-3CC3C8E6643F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902E04-9CBF-EAC5-600F-FF2FCE08C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962D7B-B18E-394A-7DB0-845552620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2C6EC-B418-4F2E-ACC9-3932E7B93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5CF91-B14E-4C5D-DDE6-5BF07241A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63865E-250A-B9BC-F175-3163017B3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5C51B-4EA8-9A71-3FFA-09580231BC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6D9C5-1916-4596-ADB3-78D70A97EE78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C5264-E236-CECF-8F98-CF67B08D1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D9CB6-7D3B-7667-1682-7D49E0FF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F8F3D3-B9EA-41D7-8CD4-373197F52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58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5CF91-B14E-4C5D-DDE6-5BF07241A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63865E-250A-B9BC-F175-3163017B3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5C51B-4EA8-9A71-3FFA-09580231BC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6D9C5-1916-4596-ADB3-78D70A97EE78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C5264-E236-CECF-8F98-CF67B08D1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D9CB6-7D3B-7667-1682-7D49E0FF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F8F3D3-B9EA-41D7-8CD4-373197F52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878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5CF91-B14E-4C5D-DDE6-5BF07241A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63865E-250A-B9BC-F175-3163017B3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5C51B-4EA8-9A71-3FFA-09580231BC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6D9C5-1916-4596-ADB3-78D70A97EE78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C5264-E236-CECF-8F98-CF67B08D1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D9CB6-7D3B-7667-1682-7D49E0FF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F8F3D3-B9EA-41D7-8CD4-373197F52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09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5CF91-B14E-4C5D-DDE6-5BF07241A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63865E-250A-B9BC-F175-3163017B3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5C51B-4EA8-9A71-3FFA-09580231BC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6D9C5-1916-4596-ADB3-78D70A97EE78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C5264-E236-CECF-8F98-CF67B08D1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D9CB6-7D3B-7667-1682-7D49E0FF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F8F3D3-B9EA-41D7-8CD4-373197F52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03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5CF91-B14E-4C5D-DDE6-5BF07241A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63865E-250A-B9BC-F175-3163017B3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5C51B-4EA8-9A71-3FFA-09580231BC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6D9C5-1916-4596-ADB3-78D70A97EE78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C5264-E236-CECF-8F98-CF67B08D1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D9CB6-7D3B-7667-1682-7D49E0FF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F8F3D3-B9EA-41D7-8CD4-373197F52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80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5CF91-B14E-4C5D-DDE6-5BF07241A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63865E-250A-B9BC-F175-3163017B3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5C51B-4EA8-9A71-3FFA-09580231BC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6D9C5-1916-4596-ADB3-78D70A97EE78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C5264-E236-CECF-8F98-CF67B08D1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D9CB6-7D3B-7667-1682-7D49E0FF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F8F3D3-B9EA-41D7-8CD4-373197F52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11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5CF91-B14E-4C5D-DDE6-5BF07241A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63865E-250A-B9BC-F175-3163017B3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5C51B-4EA8-9A71-3FFA-09580231BC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6D9C5-1916-4596-ADB3-78D70A97EE78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C5264-E236-CECF-8F98-CF67B08D1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D9CB6-7D3B-7667-1682-7D49E0FF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F8F3D3-B9EA-41D7-8CD4-373197F52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609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5CF91-B14E-4C5D-DDE6-5BF07241A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63865E-250A-B9BC-F175-3163017B3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5C51B-4EA8-9A71-3FFA-09580231BC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6D9C5-1916-4596-ADB3-78D70A97EE78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C5264-E236-CECF-8F98-CF67B08D1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D9CB6-7D3B-7667-1682-7D49E0FF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F8F3D3-B9EA-41D7-8CD4-373197F52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38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5CF91-B14E-4C5D-DDE6-5BF07241A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63865E-250A-B9BC-F175-3163017B3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5C51B-4EA8-9A71-3FFA-09580231BC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6D9C5-1916-4596-ADB3-78D70A97EE78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C5264-E236-CECF-8F98-CF67B08D1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D9CB6-7D3B-7667-1682-7D49E0FF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F8F3D3-B9EA-41D7-8CD4-373197F52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94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98858F-7B9A-ACD0-5146-E4C22167AD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12E328-1285-48EA-8E03-3CC3C8E6643F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902E04-9CBF-EAC5-600F-FF2FCE08C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962D7B-B18E-394A-7DB0-845552620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2C6EC-B418-4F2E-ACC9-3932E7B93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32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5CF91-B14E-4C5D-DDE6-5BF07241A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63865E-250A-B9BC-F175-3163017B3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5C51B-4EA8-9A71-3FFA-09580231BC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6D9C5-1916-4596-ADB3-78D70A97EE78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C5264-E236-CECF-8F98-CF67B08D1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D9CB6-7D3B-7667-1682-7D49E0FF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F8F3D3-B9EA-41D7-8CD4-373197F52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75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5CF91-B14E-4C5D-DDE6-5BF07241A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63865E-250A-B9BC-F175-3163017B3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5C51B-4EA8-9A71-3FFA-09580231BC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6D9C5-1916-4596-ADB3-78D70A97EE78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C5264-E236-CECF-8F98-CF67B08D1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D9CB6-7D3B-7667-1682-7D49E0FF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F8F3D3-B9EA-41D7-8CD4-373197F52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30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5CF91-B14E-4C5D-DDE6-5BF07241A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63865E-250A-B9BC-F175-3163017B3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5C51B-4EA8-9A71-3FFA-09580231BC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6D9C5-1916-4596-ADB3-78D70A97EE78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C5264-E236-CECF-8F98-CF67B08D1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D9CB6-7D3B-7667-1682-7D49E0FF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F8F3D3-B9EA-41D7-8CD4-373197F52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13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5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7" Type="http://schemas.openxmlformats.org/officeDocument/2006/relationships/image" Target="../media/image14.sv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A5441A3-AA33-B82E-080D-7137B46228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7706" b="7706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AC6F0-366F-B4E4-9D30-757BDCE24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7126" y="637674"/>
            <a:ext cx="4786180" cy="1053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5A41D-3CC7-2E95-0914-F2F5AA4C6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1895" y="1913674"/>
            <a:ext cx="7541411" cy="3413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94DBCA59-DE6A-4A1B-55DC-EADECCDFFA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70513" y="6065333"/>
            <a:ext cx="3206613" cy="678648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B7F7ADB1-0D78-6EFD-B6BF-10CD118C1E8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82" t="2287" r="1583" b="4895"/>
          <a:stretch>
            <a:fillRect/>
          </a:stretch>
        </p:blipFill>
        <p:spPr>
          <a:xfrm>
            <a:off x="-20877" y="923"/>
            <a:ext cx="3949573" cy="1912751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04D229D1-3B9C-B173-5F80-2A2A6250477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009936" y="175456"/>
            <a:ext cx="1242716" cy="1325563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51DB0799-EA7E-AAB1-A66B-97A7EAF03AE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1676" t="2340" r="1923" b="1312"/>
          <a:stretch>
            <a:fillRect/>
          </a:stretch>
        </p:blipFill>
        <p:spPr>
          <a:xfrm>
            <a:off x="8357708" y="3428999"/>
            <a:ext cx="3855169" cy="3413293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23D7D2EF-0A9A-F063-4B37-45873E22A85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l="1515" t="1932" r="18119" b="2825"/>
          <a:stretch>
            <a:fillRect/>
          </a:stretch>
        </p:blipFill>
        <p:spPr>
          <a:xfrm>
            <a:off x="9199697" y="4379494"/>
            <a:ext cx="3013180" cy="2462797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DB92FF63-1977-3D49-5EB9-2149D9865B7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8705019" y="4966743"/>
            <a:ext cx="3486981" cy="1551707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59FE63A4-B456-9523-1934-8EF170579CE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4643202" y="5729449"/>
            <a:ext cx="3814478" cy="116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27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776BA9-8480-8A3C-DB93-4F9EF8A19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6" y="365125"/>
            <a:ext cx="65612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C41EE-3BBC-5544-029A-99BCBDFBE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1146" y="1690688"/>
            <a:ext cx="65612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D421A3E-9A23-0A67-410D-94FF2544AE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8890376" y="5794523"/>
            <a:ext cx="3121151" cy="953166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236972A-DB98-4BCE-DFAE-0F30067538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8232" y="6005540"/>
            <a:ext cx="3045493" cy="644549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E89C7690-7461-D141-51F3-1B09EE0F234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82" t="2287" r="6976" b="6606"/>
          <a:stretch>
            <a:fillRect/>
          </a:stretch>
        </p:blipFill>
        <p:spPr>
          <a:xfrm>
            <a:off x="8832074" y="0"/>
            <a:ext cx="3359926" cy="16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6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64E13659-B408-CE7D-EE87-9EAFBB8BEB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1248" t="2234" r="1434" b="3095"/>
          <a:stretch>
            <a:fillRect/>
          </a:stretch>
        </p:blipFill>
        <p:spPr>
          <a:xfrm>
            <a:off x="-1" y="2881867"/>
            <a:ext cx="4535905" cy="397613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776BA9-8480-8A3C-DB93-4F9EF8A19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6" y="365125"/>
            <a:ext cx="65612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C41EE-3BBC-5544-029A-99BCBDFBE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1146" y="1690688"/>
            <a:ext cx="65612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D421A3E-9A23-0A67-410D-94FF2544AE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890376" y="5794523"/>
            <a:ext cx="3121151" cy="9531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100A89-2480-8944-AF6E-80C9290746D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49944" t="1363" r="1012" b="17722"/>
          <a:stretch>
            <a:fillRect/>
          </a:stretch>
        </p:blipFill>
        <p:spPr>
          <a:xfrm>
            <a:off x="-1" y="3814011"/>
            <a:ext cx="3567916" cy="3015037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236972A-DB98-4BCE-DFAE-0F300675383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88232" y="6042026"/>
            <a:ext cx="2873097" cy="60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24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776BA9-8480-8A3C-DB93-4F9EF8A19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6" y="365125"/>
            <a:ext cx="65612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C41EE-3BBC-5544-029A-99BCBDFBE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1146" y="1690688"/>
            <a:ext cx="65612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D421A3E-9A23-0A67-410D-94FF2544AE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8890376" y="5794523"/>
            <a:ext cx="3121151" cy="953166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236972A-DB98-4BCE-DFAE-0F30067538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8232" y="5989528"/>
            <a:ext cx="3121151" cy="66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34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776BA9-8480-8A3C-DB93-4F9EF8A19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6" y="365125"/>
            <a:ext cx="65612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C41EE-3BBC-5544-029A-99BCBDFBE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1146" y="1690688"/>
            <a:ext cx="65612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7365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2662B9-2C0A-B15D-C747-357F2959C2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18" y="0"/>
            <a:ext cx="12173964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776BA9-8480-8A3C-DB93-4F9EF8A19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6" y="365125"/>
            <a:ext cx="65612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C41EE-3BBC-5544-029A-99BCBDFBE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1146" y="1690688"/>
            <a:ext cx="65612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CE6A2A6-CB63-7BA5-35DA-4DB5236984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753833" y="6042026"/>
            <a:ext cx="2447260" cy="747367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EF5D0546-E3A5-EBB4-CE2A-3AE071018E5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223283" y="6134986"/>
            <a:ext cx="2451633" cy="51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21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776BA9-8480-8A3C-DB93-4F9EF8A19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484" y="660149"/>
            <a:ext cx="5823284" cy="1030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C41EE-3BBC-5544-029A-99BCBDFBE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00199" y="1846513"/>
            <a:ext cx="81574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26D548-DDB0-6962-6ED1-94CE0C9C15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5272" t="12798" r="1986" b="3214"/>
          <a:stretch>
            <a:fillRect/>
          </a:stretch>
        </p:blipFill>
        <p:spPr>
          <a:xfrm>
            <a:off x="9553537" y="0"/>
            <a:ext cx="2638463" cy="1825625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A27640D-1D7C-144D-9575-1747459D79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3596" t="46424" r="1830" b="1190"/>
          <a:stretch>
            <a:fillRect/>
          </a:stretch>
        </p:blipFill>
        <p:spPr>
          <a:xfrm>
            <a:off x="43582" y="14731"/>
            <a:ext cx="2341353" cy="167595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88C69F6-908A-3888-ED0B-D0CBBE4B16F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9108142" y="5955632"/>
            <a:ext cx="2954811" cy="902368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63CAC2A4-4C5B-C128-C73B-ED48A6ED32A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29046" y="6063916"/>
            <a:ext cx="3098228" cy="65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5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776BA9-8480-8A3C-DB93-4F9EF8A19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926" y="365125"/>
            <a:ext cx="63045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C41EE-3BBC-5544-029A-99BCBDFBE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76926" y="1825625"/>
            <a:ext cx="63045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01655D57-2AD9-25DB-3E19-264C23648B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03" t="2839" r="1410" b="1422"/>
          <a:stretch>
            <a:fillRect/>
          </a:stretch>
        </p:blipFill>
        <p:spPr>
          <a:xfrm>
            <a:off x="8358261" y="1"/>
            <a:ext cx="3833739" cy="194911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32096C8-AD7C-C807-F6F1-CE58DFFD94E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890376" y="5794523"/>
            <a:ext cx="3121151" cy="953166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EB54DB8D-4094-D7FB-CA04-D99B83C550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024" t="1381" r="1434" b="807"/>
          <a:stretch>
            <a:fillRect/>
          </a:stretch>
        </p:blipFill>
        <p:spPr>
          <a:xfrm>
            <a:off x="-1" y="4487779"/>
            <a:ext cx="3301627" cy="2370221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EACF28C-7D2B-E8F7-BB7B-DF1E499EB7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29045" y="6176963"/>
            <a:ext cx="2696683" cy="57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4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776BA9-8480-8A3C-DB93-4F9EF8A19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6" y="365125"/>
            <a:ext cx="65612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C41EE-3BBC-5544-029A-99BCBDFBE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1146" y="1690688"/>
            <a:ext cx="65612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D421A3E-9A23-0A67-410D-94FF2544AE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8890376" y="5794523"/>
            <a:ext cx="3121151" cy="953166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236972A-DB98-4BCE-DFAE-0F30067538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8232" y="5892122"/>
            <a:ext cx="3581400" cy="757968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C5804D0B-A87A-F8FC-7C95-785B09900DB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5272" t="12798" r="1986" b="3214"/>
          <a:stretch>
            <a:fillRect/>
          </a:stretch>
        </p:blipFill>
        <p:spPr>
          <a:xfrm>
            <a:off x="9566339" y="0"/>
            <a:ext cx="2625661" cy="181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69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extLst>
              <a:ext uri="{FF2B5EF4-FFF2-40B4-BE49-F238E27FC236}">
                <a16:creationId xmlns:a16="http://schemas.microsoft.com/office/drawing/2014/main" id="{ABEAF4B7-ABE0-7819-530D-D76E76503E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024" t="1381" r="1434" b="807"/>
          <a:stretch>
            <a:fillRect/>
          </a:stretch>
        </p:blipFill>
        <p:spPr>
          <a:xfrm>
            <a:off x="0" y="4286932"/>
            <a:ext cx="3581400" cy="257106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776BA9-8480-8A3C-DB93-4F9EF8A19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384" y="365125"/>
            <a:ext cx="65612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C41EE-3BBC-5544-029A-99BCBDFBE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17384" y="1690688"/>
            <a:ext cx="65612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D421A3E-9A23-0A67-410D-94FF2544AE7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890376" y="5794523"/>
            <a:ext cx="3121151" cy="953166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236972A-DB98-4BCE-DFAE-0F300675383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88232" y="6043842"/>
            <a:ext cx="2864518" cy="60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8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7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776BA9-8480-8A3C-DB93-4F9EF8A19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384" y="365125"/>
            <a:ext cx="65612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C41EE-3BBC-5544-029A-99BCBDFBE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17384" y="1690688"/>
            <a:ext cx="65612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D421A3E-9A23-0A67-410D-94FF2544AE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8890376" y="5794523"/>
            <a:ext cx="3121151" cy="953166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236972A-DB98-4BCE-DFAE-0F30067538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8232" y="5970006"/>
            <a:ext cx="3213393" cy="680083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FD92BAD9-170C-7501-FA51-A260AEE38BE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9623706" y="0"/>
            <a:ext cx="2568294" cy="186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64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776BA9-8480-8A3C-DB93-4F9EF8A19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6" y="365125"/>
            <a:ext cx="65612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C41EE-3BBC-5544-029A-99BCBDFBE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1146" y="1690688"/>
            <a:ext cx="65612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D421A3E-9A23-0A67-410D-94FF2544AE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8890376" y="5794523"/>
            <a:ext cx="3121151" cy="953166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236972A-DB98-4BCE-DFAE-0F30067538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80473" y="6248871"/>
            <a:ext cx="2305833" cy="48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41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4462825-EFF8-BFD6-4094-5A40E91DDE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3596" t="46424" r="1830" b="1190"/>
          <a:stretch>
            <a:fillRect/>
          </a:stretch>
        </p:blipFill>
        <p:spPr>
          <a:xfrm>
            <a:off x="0" y="14731"/>
            <a:ext cx="2341353" cy="167595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776BA9-8480-8A3C-DB93-4F9EF8A19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054" y="365125"/>
            <a:ext cx="65612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C41EE-3BBC-5544-029A-99BCBDFBE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50166" y="1690688"/>
            <a:ext cx="65612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D421A3E-9A23-0A67-410D-94FF2544AE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890376" y="5794523"/>
            <a:ext cx="3121151" cy="953166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236972A-DB98-4BCE-DFAE-0F300675383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8232" y="5997478"/>
            <a:ext cx="3083593" cy="652612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C5804D0B-A87A-F8FC-7C95-785B09900DB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5272" t="12798" r="1986" b="3214"/>
          <a:stretch>
            <a:fillRect/>
          </a:stretch>
        </p:blipFill>
        <p:spPr>
          <a:xfrm>
            <a:off x="9566339" y="0"/>
            <a:ext cx="2625661" cy="18167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D8FC47-76C2-771B-58E1-7858ED088AC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5209672" y="5276197"/>
            <a:ext cx="2181798" cy="158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24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776BA9-8480-8A3C-DB93-4F9EF8A19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054" y="365125"/>
            <a:ext cx="65612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C41EE-3BBC-5544-029A-99BCBDFBE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50166" y="1690688"/>
            <a:ext cx="65612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D421A3E-9A23-0A67-410D-94FF2544AE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890376" y="5794523"/>
            <a:ext cx="3121151" cy="953166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236972A-DB98-4BCE-DFAE-0F300675383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8232" y="6011588"/>
            <a:ext cx="3016918" cy="638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D8FC47-76C2-771B-58E1-7858ED088AC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209672" y="5276197"/>
            <a:ext cx="2181798" cy="158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27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emf"/><Relationship Id="rId4" Type="http://schemas.openxmlformats.org/officeDocument/2006/relationships/image" Target="../media/image4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3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rportattorneys.com/" TargetMode="Externa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hyperlink" Target="mailto:pkirsch@kaplankirsch.com" TargetMode="External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BDC4E-3BBC-8997-247B-0850AB5ABA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1494" y="2609307"/>
            <a:ext cx="8005011" cy="1639385"/>
          </a:xfrm>
        </p:spPr>
        <p:txBody>
          <a:bodyPr>
            <a:normAutofit fontScale="90000"/>
          </a:bodyPr>
          <a:lstStyle/>
          <a:p>
            <a:pPr algn="l"/>
            <a:r>
              <a:rPr lang="en-US" sz="7300" b="1" dirty="0">
                <a:solidFill>
                  <a:srgbClr val="365B6D"/>
                </a:solidFill>
                <a:latin typeface="Barlow Bold"/>
              </a:rPr>
              <a:t>AIRPORT LAW 101 </a:t>
            </a:r>
            <a:br>
              <a:rPr lang="en-US" sz="6000" dirty="0">
                <a:solidFill>
                  <a:srgbClr val="365B6D"/>
                </a:solidFill>
                <a:latin typeface="Barlow Bold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997122-A042-80DD-D4BA-65AE2A6573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1494" y="3429000"/>
            <a:ext cx="9003631" cy="1058779"/>
          </a:xfrm>
        </p:spPr>
        <p:txBody>
          <a:bodyPr/>
          <a:lstStyle/>
          <a:p>
            <a:pPr algn="l"/>
            <a:r>
              <a:rPr lang="en-US" sz="2400" b="1" dirty="0">
                <a:solidFill>
                  <a:srgbClr val="365B6D"/>
                </a:solidFill>
                <a:latin typeface="Barlow Bold"/>
              </a:rPr>
              <a:t>Staying Out of Trouble: Everything You Need to Know About Airport Law in 60 minutes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8D1C78-ADA0-2AB4-6FC9-5BB550917A1F}"/>
              </a:ext>
            </a:extLst>
          </p:cNvPr>
          <p:cNvSpPr txBox="1"/>
          <p:nvPr/>
        </p:nvSpPr>
        <p:spPr>
          <a:xfrm>
            <a:off x="1331494" y="4950323"/>
            <a:ext cx="3164306" cy="714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1800" spc="10" dirty="0">
                <a:solidFill>
                  <a:srgbClr val="365B6D"/>
                </a:solidFill>
                <a:latin typeface="Barlow Light Bold"/>
              </a:rPr>
              <a:t>Peter J. Kirsch</a:t>
            </a:r>
          </a:p>
          <a:p>
            <a:pPr>
              <a:lnSpc>
                <a:spcPts val="2500"/>
              </a:lnSpc>
            </a:pPr>
            <a:r>
              <a:rPr lang="en-US" sz="1800" spc="10" dirty="0">
                <a:solidFill>
                  <a:srgbClr val="365B6D"/>
                </a:solidFill>
                <a:latin typeface="Barlow Light Bold"/>
              </a:rPr>
              <a:t>June 4, 2023</a:t>
            </a:r>
          </a:p>
        </p:txBody>
      </p:sp>
    </p:spTree>
    <p:extLst>
      <p:ext uri="{BB962C8B-B14F-4D97-AF65-F5344CB8AC3E}">
        <p14:creationId xmlns:p14="http://schemas.microsoft.com/office/powerpoint/2010/main" val="46506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AA64C0A-4404-08E0-D8F8-D37A69B5C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1149" y="525463"/>
            <a:ext cx="10029825" cy="503237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3200" b="1" dirty="0">
                <a:solidFill>
                  <a:srgbClr val="365B6D"/>
                </a:solidFill>
                <a:latin typeface="Barlow Bold"/>
              </a:rPr>
              <a:t>FAA’S RELATIONSHIP WITH AIRPORT SPONSORS</a:t>
            </a:r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DAEC0AF-EE2C-708C-8E52-E57973CB3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747899">
            <a:off x="3242382" y="1094782"/>
            <a:ext cx="4903648" cy="5146959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56A3FAF5-D2AB-54FC-5ECC-89E5F82E904E}"/>
              </a:ext>
            </a:extLst>
          </p:cNvPr>
          <p:cNvSpPr txBox="1"/>
          <p:nvPr/>
        </p:nvSpPr>
        <p:spPr>
          <a:xfrm>
            <a:off x="6857578" y="2322387"/>
            <a:ext cx="1219200" cy="539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2000" dirty="0">
                <a:solidFill>
                  <a:srgbClr val="365B6D"/>
                </a:solidFill>
                <a:latin typeface="Barlow Medium Bold"/>
              </a:rPr>
              <a:t>Regulator</a:t>
            </a:r>
            <a:endParaRPr lang="en-US" sz="2400" dirty="0">
              <a:solidFill>
                <a:srgbClr val="365B6D"/>
              </a:solidFill>
              <a:latin typeface="Barlow Medium Bold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56BC13FA-E5F8-3613-45D9-259C141817AF}"/>
              </a:ext>
            </a:extLst>
          </p:cNvPr>
          <p:cNvSpPr txBox="1"/>
          <p:nvPr/>
        </p:nvSpPr>
        <p:spPr>
          <a:xfrm>
            <a:off x="4259525" y="1751032"/>
            <a:ext cx="980653" cy="5860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2000" dirty="0">
                <a:solidFill>
                  <a:srgbClr val="365B6D"/>
                </a:solidFill>
                <a:latin typeface="Barlow Medium Bold"/>
              </a:rPr>
              <a:t>Funder</a:t>
            </a:r>
            <a:r>
              <a:rPr lang="en-US" sz="3599" dirty="0">
                <a:solidFill>
                  <a:srgbClr val="365B6D"/>
                </a:solidFill>
                <a:latin typeface="Barlow Medium Bold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965E98-2405-B388-C29A-4C3CDA1B3DDC}"/>
              </a:ext>
            </a:extLst>
          </p:cNvPr>
          <p:cNvSpPr txBox="1"/>
          <p:nvPr/>
        </p:nvSpPr>
        <p:spPr>
          <a:xfrm>
            <a:off x="6229350" y="4896670"/>
            <a:ext cx="1333501" cy="551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2000" dirty="0">
                <a:solidFill>
                  <a:srgbClr val="365B6D"/>
                </a:solidFill>
                <a:latin typeface="Barlow Medium Bold"/>
              </a:rPr>
              <a:t>Advocate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0A551-2C23-C9B8-B12A-8F95B1F45D9C}"/>
              </a:ext>
            </a:extLst>
          </p:cNvPr>
          <p:cNvSpPr txBox="1"/>
          <p:nvPr/>
        </p:nvSpPr>
        <p:spPr>
          <a:xfrm>
            <a:off x="3392750" y="4374476"/>
            <a:ext cx="1818676" cy="5221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85"/>
              </a:lnSpc>
            </a:pPr>
            <a:r>
              <a:rPr lang="en-US" sz="2000" dirty="0">
                <a:solidFill>
                  <a:srgbClr val="365B6D"/>
                </a:solidFill>
                <a:latin typeface="Barlow Medium Bold"/>
              </a:rPr>
              <a:t>Adjudicator</a:t>
            </a:r>
          </a:p>
        </p:txBody>
      </p:sp>
    </p:spTree>
    <p:extLst>
      <p:ext uri="{BB962C8B-B14F-4D97-AF65-F5344CB8AC3E}">
        <p14:creationId xmlns:p14="http://schemas.microsoft.com/office/powerpoint/2010/main" val="1135862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83C6D71-7845-468A-0FA8-5A9B8981A1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6981" y="1387245"/>
            <a:ext cx="9144000" cy="779462"/>
          </a:xfrm>
        </p:spPr>
        <p:txBody>
          <a:bodyPr/>
          <a:lstStyle/>
          <a:p>
            <a:r>
              <a:rPr lang="en-US" sz="4000" b="1" dirty="0">
                <a:solidFill>
                  <a:srgbClr val="1D4355"/>
                </a:solidFill>
                <a:latin typeface="Barlow Bold"/>
              </a:rPr>
              <a:t>OTHER RELATIONSHIPS WITH FAA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0178C5-960A-20DA-F5DA-311340F92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808" y="2277961"/>
            <a:ext cx="4245220" cy="431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04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>
            <a:extLst>
              <a:ext uri="{FF2B5EF4-FFF2-40B4-BE49-F238E27FC236}">
                <a16:creationId xmlns:a16="http://schemas.microsoft.com/office/drawing/2014/main" id="{AC4CAD64-CE2B-1F51-A9C2-91CD653FBB48}"/>
              </a:ext>
            </a:extLst>
          </p:cNvPr>
          <p:cNvSpPr/>
          <p:nvPr/>
        </p:nvSpPr>
        <p:spPr>
          <a:xfrm>
            <a:off x="1507472" y="1732886"/>
            <a:ext cx="3712939" cy="18561"/>
          </a:xfrm>
          <a:prstGeom prst="line">
            <a:avLst/>
          </a:prstGeom>
          <a:ln w="38100" cap="rnd">
            <a:solidFill>
              <a:srgbClr val="365B6D"/>
            </a:solidFill>
            <a:prstDash val="sysDot"/>
            <a:headEnd type="none" w="sm" len="sm"/>
            <a:tailEnd type="triangle" w="lg" len="med"/>
          </a:ln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2C4D6A-1556-A476-80FC-CE38D409A011}"/>
              </a:ext>
            </a:extLst>
          </p:cNvPr>
          <p:cNvSpPr txBox="1"/>
          <p:nvPr/>
        </p:nvSpPr>
        <p:spPr>
          <a:xfrm>
            <a:off x="1466585" y="1928215"/>
            <a:ext cx="4033578" cy="2044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400" spc="8" dirty="0">
                <a:solidFill>
                  <a:srgbClr val="365B6D"/>
                </a:solidFill>
                <a:latin typeface="Barlow Light Bold"/>
              </a:rPr>
              <a:t>Formal federal sources</a:t>
            </a:r>
          </a:p>
          <a:p>
            <a:endParaRPr lang="en-US" sz="1400" spc="8" dirty="0">
              <a:solidFill>
                <a:srgbClr val="365B6D"/>
              </a:solidFill>
              <a:latin typeface="Barlow Light Bold"/>
            </a:endParaRPr>
          </a:p>
          <a:p>
            <a:pPr marL="453390" lvl="1" indent="-226695">
              <a:buFont typeface="Arial"/>
              <a:buChar char="•"/>
            </a:pPr>
            <a:r>
              <a:rPr lang="en-US" sz="1400" spc="8" dirty="0">
                <a:solidFill>
                  <a:srgbClr val="365B6D"/>
                </a:solidFill>
                <a:latin typeface="Barlow Light Bold"/>
              </a:rPr>
              <a:t>Statutes (Title 49 of the U.S. Code)</a:t>
            </a:r>
          </a:p>
          <a:p>
            <a:endParaRPr lang="en-US" sz="1400" spc="8" dirty="0">
              <a:solidFill>
                <a:srgbClr val="365B6D"/>
              </a:solidFill>
              <a:latin typeface="Barlow Light Bold"/>
            </a:endParaRPr>
          </a:p>
          <a:p>
            <a:pPr marL="453390" lvl="1" indent="-226695">
              <a:buFont typeface="Arial"/>
              <a:buChar char="•"/>
            </a:pPr>
            <a:r>
              <a:rPr lang="en-US" sz="1400" spc="8" dirty="0">
                <a:solidFill>
                  <a:srgbClr val="365B6D"/>
                </a:solidFill>
                <a:latin typeface="Barlow Light Bold"/>
              </a:rPr>
              <a:t>Federal Aviation Regulations (Title 14 of the Code of Federal Regulations)</a:t>
            </a:r>
          </a:p>
          <a:p>
            <a:endParaRPr lang="en-US" sz="1400" spc="8" dirty="0">
              <a:solidFill>
                <a:srgbClr val="365B6D"/>
              </a:solidFill>
              <a:latin typeface="Barlow Light Bold"/>
            </a:endParaRPr>
          </a:p>
          <a:p>
            <a:pPr marL="453390" lvl="1" indent="-226695">
              <a:buFont typeface="Arial"/>
              <a:buChar char="•"/>
            </a:pPr>
            <a:r>
              <a:rPr lang="fr-FR" sz="1400" spc="8" dirty="0">
                <a:solidFill>
                  <a:srgbClr val="365B6D"/>
                </a:solidFill>
                <a:latin typeface="Barlow Light Bold"/>
              </a:rPr>
              <a:t>Administrative Adjudications (14 C.F.R. Part 16)</a:t>
            </a:r>
          </a:p>
          <a:p>
            <a:pPr>
              <a:lnSpc>
                <a:spcPts val="2520"/>
              </a:lnSpc>
            </a:pPr>
            <a:endParaRPr lang="en-US" sz="2100" spc="8" dirty="0">
              <a:solidFill>
                <a:srgbClr val="365B6D"/>
              </a:solidFill>
              <a:latin typeface="Barlow Light Bold"/>
            </a:endParaRPr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id="{85FADB90-7D73-36E9-9D9F-186444EED002}"/>
              </a:ext>
            </a:extLst>
          </p:cNvPr>
          <p:cNvSpPr/>
          <p:nvPr/>
        </p:nvSpPr>
        <p:spPr>
          <a:xfrm flipV="1">
            <a:off x="1507473" y="3842463"/>
            <a:ext cx="2797048" cy="28201"/>
          </a:xfrm>
          <a:prstGeom prst="line">
            <a:avLst/>
          </a:prstGeom>
          <a:ln w="38100" cap="rnd">
            <a:solidFill>
              <a:srgbClr val="365B6D"/>
            </a:solidFill>
            <a:prstDash val="sysDot"/>
            <a:headEnd type="none" w="sm" len="sm"/>
            <a:tailEnd type="triangle" w="lg" len="med"/>
          </a:ln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2AD946-69D9-088F-A501-172D4A76241B}"/>
              </a:ext>
            </a:extLst>
          </p:cNvPr>
          <p:cNvSpPr txBox="1"/>
          <p:nvPr/>
        </p:nvSpPr>
        <p:spPr>
          <a:xfrm>
            <a:off x="1507472" y="3972364"/>
            <a:ext cx="2481981" cy="1508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400" spc="8" dirty="0">
                <a:solidFill>
                  <a:srgbClr val="365B6D"/>
                </a:solidFill>
                <a:latin typeface="Barlow Light Bold"/>
              </a:rPr>
              <a:t>Local Sources</a:t>
            </a:r>
          </a:p>
          <a:p>
            <a:endParaRPr lang="en-US" sz="1400" spc="8" dirty="0">
              <a:solidFill>
                <a:srgbClr val="365B6D"/>
              </a:solidFill>
              <a:latin typeface="Barlow Light Bold"/>
            </a:endParaRPr>
          </a:p>
          <a:p>
            <a:pPr marL="453390" lvl="1" indent="-226695">
              <a:buFont typeface="Arial"/>
              <a:buChar char="•"/>
            </a:pPr>
            <a:r>
              <a:rPr lang="en-US" sz="1400" spc="8" dirty="0">
                <a:solidFill>
                  <a:srgbClr val="365B6D"/>
                </a:solidFill>
                <a:latin typeface="Barlow Light Bold"/>
              </a:rPr>
              <a:t>Minimum Standards </a:t>
            </a:r>
          </a:p>
          <a:p>
            <a:endParaRPr lang="en-US" sz="1400" spc="8" dirty="0">
              <a:solidFill>
                <a:srgbClr val="365B6D"/>
              </a:solidFill>
              <a:latin typeface="Barlow Light Bold"/>
            </a:endParaRPr>
          </a:p>
          <a:p>
            <a:pPr marL="453390" lvl="1" indent="-226695">
              <a:buFont typeface="Arial"/>
              <a:buChar char="•"/>
            </a:pPr>
            <a:r>
              <a:rPr lang="en-US" sz="1400" spc="8" dirty="0">
                <a:solidFill>
                  <a:srgbClr val="365B6D"/>
                </a:solidFill>
                <a:latin typeface="Barlow Light Bold"/>
              </a:rPr>
              <a:t>Rules and Regulations</a:t>
            </a:r>
          </a:p>
          <a:p>
            <a:endParaRPr lang="en-US" sz="1400" spc="8" dirty="0">
              <a:solidFill>
                <a:srgbClr val="365B6D"/>
              </a:solidFill>
              <a:latin typeface="Barlow Light Bold"/>
            </a:endParaRPr>
          </a:p>
          <a:p>
            <a:pPr marL="453390" lvl="1" indent="-226695">
              <a:buFont typeface="Arial"/>
              <a:buChar char="•"/>
            </a:pPr>
            <a:r>
              <a:rPr lang="en-US" sz="1400" spc="8" dirty="0">
                <a:solidFill>
                  <a:srgbClr val="365B6D"/>
                </a:solidFill>
                <a:latin typeface="Barlow Light Bold"/>
              </a:rPr>
              <a:t>Healthy and Safety rules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F4CA63-0815-01C6-7E3A-CFAD647B1F56}"/>
              </a:ext>
            </a:extLst>
          </p:cNvPr>
          <p:cNvSpPr txBox="1"/>
          <p:nvPr/>
        </p:nvSpPr>
        <p:spPr>
          <a:xfrm>
            <a:off x="2552958" y="394764"/>
            <a:ext cx="7959636" cy="632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3200" b="1" dirty="0">
                <a:solidFill>
                  <a:srgbClr val="365B6D"/>
                </a:solidFill>
                <a:latin typeface="Barlow Medium Bold"/>
              </a:rPr>
              <a:t>AIRPORT LAW TAKES MANY FORMS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4FE1CC-BB39-BCB3-22E3-E6B69A9CF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65" y="57241"/>
            <a:ext cx="1339507" cy="142866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CC227A7-2BD5-3B7B-C190-509553550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800000">
            <a:off x="3776511" y="1583867"/>
            <a:ext cx="6105769" cy="429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47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80CFA10-8E1B-9805-0AE0-0624545A5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800000">
            <a:off x="2622883" y="1402156"/>
            <a:ext cx="6797843" cy="4535452"/>
          </a:xfrm>
          <a:prstGeom prst="rect">
            <a:avLst/>
          </a:prstGeom>
        </p:spPr>
      </p:pic>
      <p:sp>
        <p:nvSpPr>
          <p:cNvPr id="5" name="AutoShape 3">
            <a:extLst>
              <a:ext uri="{FF2B5EF4-FFF2-40B4-BE49-F238E27FC236}">
                <a16:creationId xmlns:a16="http://schemas.microsoft.com/office/drawing/2014/main" id="{C0ECEEC9-BCD1-AAC6-9D55-3098DAA42C94}"/>
              </a:ext>
            </a:extLst>
          </p:cNvPr>
          <p:cNvSpPr/>
          <p:nvPr/>
        </p:nvSpPr>
        <p:spPr>
          <a:xfrm>
            <a:off x="10586442" y="2008876"/>
            <a:ext cx="1006116" cy="0"/>
          </a:xfrm>
          <a:prstGeom prst="line">
            <a:avLst/>
          </a:prstGeom>
          <a:ln w="19050" cap="rnd">
            <a:solidFill>
              <a:srgbClr val="F7F7F7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B14BE55D-0BAA-74FE-C047-C953DE7E0AA7}"/>
              </a:ext>
            </a:extLst>
          </p:cNvPr>
          <p:cNvSpPr/>
          <p:nvPr/>
        </p:nvSpPr>
        <p:spPr>
          <a:xfrm flipV="1">
            <a:off x="9569115" y="2698664"/>
            <a:ext cx="2023443" cy="6381"/>
          </a:xfrm>
          <a:prstGeom prst="line">
            <a:avLst/>
          </a:prstGeom>
          <a:ln w="19050" cap="rnd">
            <a:solidFill>
              <a:srgbClr val="F7F7F7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7" name="AutoShape 5">
            <a:extLst>
              <a:ext uri="{FF2B5EF4-FFF2-40B4-BE49-F238E27FC236}">
                <a16:creationId xmlns:a16="http://schemas.microsoft.com/office/drawing/2014/main" id="{552E5AE7-0739-CB76-6A28-69BAFB31E45F}"/>
              </a:ext>
            </a:extLst>
          </p:cNvPr>
          <p:cNvSpPr/>
          <p:nvPr/>
        </p:nvSpPr>
        <p:spPr>
          <a:xfrm flipV="1">
            <a:off x="9420725" y="3619838"/>
            <a:ext cx="2171833" cy="16935"/>
          </a:xfrm>
          <a:prstGeom prst="line">
            <a:avLst/>
          </a:prstGeom>
          <a:ln w="19050" cap="rnd">
            <a:solidFill>
              <a:srgbClr val="F7F7F7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54114594-BD06-6671-6348-AAB793D6E7C9}"/>
              </a:ext>
            </a:extLst>
          </p:cNvPr>
          <p:cNvSpPr/>
          <p:nvPr/>
        </p:nvSpPr>
        <p:spPr>
          <a:xfrm>
            <a:off x="9216189" y="4474677"/>
            <a:ext cx="2387156" cy="26065"/>
          </a:xfrm>
          <a:prstGeom prst="line">
            <a:avLst/>
          </a:prstGeom>
          <a:ln w="19050" cap="rnd">
            <a:solidFill>
              <a:srgbClr val="F7F7F7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3C4232A0-B9FF-BA80-0459-F3FD11DFDEA9}"/>
              </a:ext>
            </a:extLst>
          </p:cNvPr>
          <p:cNvSpPr/>
          <p:nvPr/>
        </p:nvSpPr>
        <p:spPr>
          <a:xfrm>
            <a:off x="9051104" y="5395021"/>
            <a:ext cx="2552241" cy="0"/>
          </a:xfrm>
          <a:prstGeom prst="line">
            <a:avLst/>
          </a:prstGeom>
          <a:ln w="19050" cap="rnd">
            <a:solidFill>
              <a:srgbClr val="F7F7F7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C9BBCCF4-DFD2-BB89-2290-63E338BFADAD}"/>
              </a:ext>
            </a:extLst>
          </p:cNvPr>
          <p:cNvSpPr txBox="1"/>
          <p:nvPr/>
        </p:nvSpPr>
        <p:spPr>
          <a:xfrm>
            <a:off x="545034" y="225269"/>
            <a:ext cx="11155796" cy="651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3200" b="1" dirty="0">
                <a:solidFill>
                  <a:srgbClr val="F7F7F7"/>
                </a:solidFill>
                <a:latin typeface="Barlow Bold"/>
              </a:rPr>
              <a:t>INFORMAL – EQUALLY IMPORTANT- SOURCES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0F01D978-ECC7-D2C5-AF96-22BE76095BC5}"/>
              </a:ext>
            </a:extLst>
          </p:cNvPr>
          <p:cNvSpPr txBox="1"/>
          <p:nvPr/>
        </p:nvSpPr>
        <p:spPr>
          <a:xfrm>
            <a:off x="5197850" y="1681158"/>
            <a:ext cx="1850163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49"/>
              </a:lnSpc>
            </a:pPr>
            <a:r>
              <a:rPr lang="en-US" sz="2000" spc="9" dirty="0">
                <a:solidFill>
                  <a:srgbClr val="F2F1EC"/>
                </a:solidFill>
                <a:latin typeface="Barlow Light Bold"/>
              </a:rPr>
              <a:t>FAA Orders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0C460055-8EC5-8EE0-2FA1-049E7F85126C}"/>
              </a:ext>
            </a:extLst>
          </p:cNvPr>
          <p:cNvSpPr txBox="1"/>
          <p:nvPr/>
        </p:nvSpPr>
        <p:spPr>
          <a:xfrm>
            <a:off x="4665940" y="2583309"/>
            <a:ext cx="2860119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49"/>
              </a:lnSpc>
            </a:pPr>
            <a:r>
              <a:rPr lang="en-US" sz="2000" spc="9" dirty="0">
                <a:solidFill>
                  <a:srgbClr val="F2F1EC"/>
                </a:solidFill>
                <a:latin typeface="Barlow Light Bold"/>
              </a:rPr>
              <a:t>FAA Advisory Circulars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823D8524-7FB9-60D3-7244-2EB7EC9E12AC}"/>
              </a:ext>
            </a:extLst>
          </p:cNvPr>
          <p:cNvSpPr txBox="1"/>
          <p:nvPr/>
        </p:nvSpPr>
        <p:spPr>
          <a:xfrm>
            <a:off x="4563322" y="3505742"/>
            <a:ext cx="3241816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9"/>
              </a:lnSpc>
            </a:pPr>
            <a:r>
              <a:rPr lang="en-US" sz="2000" spc="9" dirty="0">
                <a:solidFill>
                  <a:srgbClr val="F2F1EC"/>
                </a:solidFill>
                <a:latin typeface="Barlow Light Bold"/>
              </a:rPr>
              <a:t>FAA Policy Statements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263D1DC8-D1B6-5A8A-78B3-AA60ACE60BAE}"/>
              </a:ext>
            </a:extLst>
          </p:cNvPr>
          <p:cNvSpPr txBox="1"/>
          <p:nvPr/>
        </p:nvSpPr>
        <p:spPr>
          <a:xfrm>
            <a:off x="4675021" y="4441720"/>
            <a:ext cx="3241816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9"/>
              </a:lnSpc>
            </a:pPr>
            <a:r>
              <a:rPr lang="en-US" sz="2000" spc="9" dirty="0">
                <a:solidFill>
                  <a:srgbClr val="F2F1EC"/>
                </a:solidFill>
                <a:latin typeface="Barlow Light Bold"/>
              </a:rPr>
              <a:t>FAA Guidance Letters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9D61898F-9A1C-9A3D-0C67-DC2624C8A4BE}"/>
              </a:ext>
            </a:extLst>
          </p:cNvPr>
          <p:cNvSpPr txBox="1"/>
          <p:nvPr/>
        </p:nvSpPr>
        <p:spPr>
          <a:xfrm>
            <a:off x="3540755" y="5395021"/>
            <a:ext cx="5510348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49"/>
              </a:lnSpc>
            </a:pPr>
            <a:r>
              <a:rPr lang="en-US" sz="2000" spc="9" dirty="0">
                <a:solidFill>
                  <a:srgbClr val="F2F1EC"/>
                </a:solidFill>
                <a:latin typeface="Barlow Light Bold"/>
              </a:rPr>
              <a:t>FAA Standard Operating Procedures (SOPs)</a:t>
            </a: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83FB9763-3FDB-42FE-8AC9-77820E617B08}"/>
              </a:ext>
            </a:extLst>
          </p:cNvPr>
          <p:cNvSpPr txBox="1"/>
          <p:nvPr/>
        </p:nvSpPr>
        <p:spPr>
          <a:xfrm>
            <a:off x="4183913" y="904558"/>
            <a:ext cx="4722616" cy="566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9"/>
              </a:lnSpc>
            </a:pPr>
            <a:r>
              <a:rPr lang="en-US" sz="3200" spc="15" dirty="0">
                <a:solidFill>
                  <a:srgbClr val="F2F1EC"/>
                </a:solidFill>
                <a:latin typeface="Barlow Light Bold"/>
              </a:rPr>
              <a:t>Guidance and Policy</a:t>
            </a:r>
          </a:p>
        </p:txBody>
      </p:sp>
    </p:spTree>
    <p:extLst>
      <p:ext uri="{BB962C8B-B14F-4D97-AF65-F5344CB8AC3E}">
        <p14:creationId xmlns:p14="http://schemas.microsoft.com/office/powerpoint/2010/main" val="2319251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3CD597A-24B2-025D-E2B2-73858B4E666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355" b="8964"/>
          <a:stretch>
            <a:fillRect/>
          </a:stretch>
        </p:blipFill>
        <p:spPr>
          <a:xfrm rot="10800000">
            <a:off x="1946734" y="26321"/>
            <a:ext cx="9031090" cy="6831679"/>
          </a:xfrm>
          <a:prstGeom prst="rect">
            <a:avLst/>
          </a:prstGeom>
        </p:spPr>
      </p:pic>
      <p:sp>
        <p:nvSpPr>
          <p:cNvPr id="5" name="AutoShape 3">
            <a:extLst>
              <a:ext uri="{FF2B5EF4-FFF2-40B4-BE49-F238E27FC236}">
                <a16:creationId xmlns:a16="http://schemas.microsoft.com/office/drawing/2014/main" id="{DF0B1A7F-C3A0-554E-D4ED-84A0E51350AE}"/>
              </a:ext>
            </a:extLst>
          </p:cNvPr>
          <p:cNvSpPr/>
          <p:nvPr/>
        </p:nvSpPr>
        <p:spPr>
          <a:xfrm>
            <a:off x="6229271" y="2610853"/>
            <a:ext cx="57306" cy="2502568"/>
          </a:xfrm>
          <a:prstGeom prst="rect">
            <a:avLst/>
          </a:prstGeom>
          <a:solidFill>
            <a:srgbClr val="289DD2"/>
          </a:solidFill>
        </p:spPr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297FC2E0-55E4-EB0D-4E5E-2DFA6546B6FD}"/>
              </a:ext>
            </a:extLst>
          </p:cNvPr>
          <p:cNvSpPr txBox="1"/>
          <p:nvPr/>
        </p:nvSpPr>
        <p:spPr>
          <a:xfrm>
            <a:off x="929822" y="3238533"/>
            <a:ext cx="5047475" cy="116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80"/>
              </a:lnSpc>
            </a:pPr>
            <a:r>
              <a:rPr lang="en-US" sz="3200" b="1" dirty="0">
                <a:solidFill>
                  <a:srgbClr val="1D4355"/>
                </a:solidFill>
                <a:latin typeface="Barlow Medium Bold"/>
              </a:rPr>
              <a:t>AIRPORT REGULATION - CRITICAL  PIECES </a:t>
            </a:r>
          </a:p>
        </p:txBody>
      </p:sp>
      <p:sp>
        <p:nvSpPr>
          <p:cNvPr id="7" name="AutoShape 5">
            <a:extLst>
              <a:ext uri="{FF2B5EF4-FFF2-40B4-BE49-F238E27FC236}">
                <a16:creationId xmlns:a16="http://schemas.microsoft.com/office/drawing/2014/main" id="{AD04CEF4-78C1-4F5F-4387-34E7FDB632D3}"/>
              </a:ext>
            </a:extLst>
          </p:cNvPr>
          <p:cNvSpPr/>
          <p:nvPr/>
        </p:nvSpPr>
        <p:spPr>
          <a:xfrm>
            <a:off x="6402160" y="2206532"/>
            <a:ext cx="4267968" cy="664888"/>
          </a:xfrm>
          <a:prstGeom prst="rect">
            <a:avLst/>
          </a:prstGeom>
          <a:solidFill>
            <a:srgbClr val="467382"/>
          </a:solidFill>
        </p:spPr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97B1A5FF-5C15-81EC-0404-A80BDC26E5E5}"/>
              </a:ext>
            </a:extLst>
          </p:cNvPr>
          <p:cNvSpPr/>
          <p:nvPr/>
        </p:nvSpPr>
        <p:spPr>
          <a:xfrm>
            <a:off x="6440003" y="3065004"/>
            <a:ext cx="4230125" cy="660975"/>
          </a:xfrm>
          <a:prstGeom prst="rect">
            <a:avLst/>
          </a:prstGeom>
          <a:solidFill>
            <a:srgbClr val="029791"/>
          </a:solidFill>
        </p:spPr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6CA1BEC9-6DE9-5565-53A6-4EC615E319E7}"/>
              </a:ext>
            </a:extLst>
          </p:cNvPr>
          <p:cNvSpPr/>
          <p:nvPr/>
        </p:nvSpPr>
        <p:spPr>
          <a:xfrm>
            <a:off x="6415441" y="3985188"/>
            <a:ext cx="4267969" cy="660976"/>
          </a:xfrm>
          <a:prstGeom prst="rect">
            <a:avLst/>
          </a:prstGeom>
          <a:solidFill>
            <a:srgbClr val="029791"/>
          </a:solidFill>
        </p:spPr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82FB4AAC-D313-4AC2-7CD0-385D88F516DC}"/>
              </a:ext>
            </a:extLst>
          </p:cNvPr>
          <p:cNvSpPr/>
          <p:nvPr/>
        </p:nvSpPr>
        <p:spPr>
          <a:xfrm>
            <a:off x="6421833" y="4778137"/>
            <a:ext cx="4267969" cy="660976"/>
          </a:xfrm>
          <a:prstGeom prst="rect">
            <a:avLst/>
          </a:prstGeom>
          <a:solidFill>
            <a:srgbClr val="46738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AB472455-7D61-E140-8B68-9DF945573B0B}"/>
              </a:ext>
            </a:extLst>
          </p:cNvPr>
          <p:cNvSpPr txBox="1"/>
          <p:nvPr/>
        </p:nvSpPr>
        <p:spPr>
          <a:xfrm>
            <a:off x="6516982" y="2339562"/>
            <a:ext cx="3469230" cy="398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000" spc="11" dirty="0">
                <a:solidFill>
                  <a:srgbClr val="1D4355"/>
                </a:solidFill>
                <a:latin typeface="Barlow Light Bold"/>
              </a:rPr>
              <a:t>1. Grant Assurances 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9D6F0037-9B7E-53AB-4577-3975AEDC7088}"/>
              </a:ext>
            </a:extLst>
          </p:cNvPr>
          <p:cNvSpPr txBox="1"/>
          <p:nvPr/>
        </p:nvSpPr>
        <p:spPr>
          <a:xfrm>
            <a:off x="6559796" y="3138497"/>
            <a:ext cx="3899599" cy="385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000" spc="11" dirty="0">
                <a:solidFill>
                  <a:srgbClr val="1D4355"/>
                </a:solidFill>
                <a:latin typeface="Barlow Light Bold"/>
              </a:rPr>
              <a:t>2. Deeds (Surplus Property Act)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139F7007-6976-EBBB-AF57-95B32C9F5A77}"/>
              </a:ext>
            </a:extLst>
          </p:cNvPr>
          <p:cNvSpPr txBox="1"/>
          <p:nvPr/>
        </p:nvSpPr>
        <p:spPr>
          <a:xfrm>
            <a:off x="6464613" y="4003661"/>
            <a:ext cx="3780653" cy="398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000" spc="11" dirty="0">
                <a:solidFill>
                  <a:srgbClr val="1D4355"/>
                </a:solidFill>
                <a:latin typeface="Barlow Light Bold"/>
              </a:rPr>
              <a:t>3. CFR Title 14 - esp. Part 139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7387D61A-3931-E185-C01B-3E909488D669}"/>
              </a:ext>
            </a:extLst>
          </p:cNvPr>
          <p:cNvSpPr txBox="1"/>
          <p:nvPr/>
        </p:nvSpPr>
        <p:spPr>
          <a:xfrm>
            <a:off x="6516982" y="4853344"/>
            <a:ext cx="3942414" cy="408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11" dirty="0">
                <a:solidFill>
                  <a:srgbClr val="1D4355"/>
                </a:solidFill>
                <a:latin typeface="Barlow Light Bold"/>
              </a:rPr>
              <a:t>4. Revenue use statute</a:t>
            </a:r>
          </a:p>
        </p:txBody>
      </p:sp>
    </p:spTree>
    <p:extLst>
      <p:ext uri="{BB962C8B-B14F-4D97-AF65-F5344CB8AC3E}">
        <p14:creationId xmlns:p14="http://schemas.microsoft.com/office/powerpoint/2010/main" val="3401643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EC48FEC-C3A6-6FC9-6480-09AFDCB11D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9452" y="992024"/>
            <a:ext cx="9144000" cy="815510"/>
          </a:xfrm>
        </p:spPr>
        <p:txBody>
          <a:bodyPr/>
          <a:lstStyle/>
          <a:p>
            <a:r>
              <a:rPr lang="en-US" sz="4400" b="1" dirty="0">
                <a:solidFill>
                  <a:srgbClr val="1D4355"/>
                </a:solidFill>
                <a:latin typeface="Barlow Bold"/>
              </a:rPr>
              <a:t>1. GRANT ASSURANCES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7769B6-0FE6-7BDF-6F30-C795826B775D}"/>
              </a:ext>
            </a:extLst>
          </p:cNvPr>
          <p:cNvSpPr txBox="1"/>
          <p:nvPr/>
        </p:nvSpPr>
        <p:spPr>
          <a:xfrm>
            <a:off x="2536510" y="1826409"/>
            <a:ext cx="7692010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2600"/>
              </a:lnSpc>
              <a:buFont typeface="Wingdings" panose="05000000000000000000" pitchFamily="2" charset="2"/>
              <a:buChar char="ü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Contractual, not regulatory</a:t>
            </a:r>
          </a:p>
          <a:p>
            <a:pPr marL="1148081" lvl="2" indent="-345440">
              <a:lnSpc>
                <a:spcPts val="2600"/>
              </a:lnSpc>
              <a:buFont typeface="Arial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But statutorily mandated (49 U.S.C. 47107)</a:t>
            </a:r>
          </a:p>
          <a:p>
            <a:pPr marL="457200" indent="-457200">
              <a:lnSpc>
                <a:spcPts val="2600"/>
              </a:lnSpc>
              <a:buFont typeface="Wingdings" panose="05000000000000000000" pitchFamily="2" charset="2"/>
              <a:buChar char="ü"/>
            </a:pPr>
            <a:endParaRPr lang="en-US" sz="2400" spc="12" dirty="0">
              <a:solidFill>
                <a:srgbClr val="1D4355"/>
              </a:solidFill>
              <a:latin typeface="Barlow Light Bold"/>
            </a:endParaRPr>
          </a:p>
          <a:p>
            <a:pPr marL="457200" indent="-457200">
              <a:lnSpc>
                <a:spcPts val="2600"/>
              </a:lnSpc>
              <a:buFont typeface="Wingdings" panose="05000000000000000000" pitchFamily="2" charset="2"/>
              <a:buChar char="ü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20-year duration</a:t>
            </a:r>
          </a:p>
          <a:p>
            <a:pPr marL="1148081" lvl="2" indent="-345440">
              <a:lnSpc>
                <a:spcPts val="2600"/>
              </a:lnSpc>
              <a:buFont typeface="Arial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Clock resets at each grant</a:t>
            </a:r>
          </a:p>
          <a:p>
            <a:pPr>
              <a:lnSpc>
                <a:spcPts val="2600"/>
              </a:lnSpc>
            </a:pPr>
            <a:endParaRPr lang="en-US" sz="2400" spc="12" dirty="0">
              <a:solidFill>
                <a:srgbClr val="1D4355"/>
              </a:solidFill>
              <a:latin typeface="Barlow Light Bold"/>
            </a:endParaRPr>
          </a:p>
          <a:p>
            <a:pPr marL="457200" indent="-457200">
              <a:lnSpc>
                <a:spcPts val="2600"/>
              </a:lnSpc>
              <a:buFont typeface="Wingdings" panose="05000000000000000000" pitchFamily="2" charset="2"/>
              <a:buChar char="ü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FAA gets to enforce</a:t>
            </a:r>
          </a:p>
          <a:p>
            <a:pPr marL="1148081" lvl="2" indent="-345440">
              <a:lnSpc>
                <a:spcPts val="2600"/>
              </a:lnSpc>
              <a:buFont typeface="Arial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Prosecutor, judge, jury, executioner</a:t>
            </a:r>
          </a:p>
          <a:p>
            <a:pPr marL="1148081" lvl="2" indent="-345440">
              <a:lnSpc>
                <a:spcPts val="2600"/>
              </a:lnSpc>
              <a:buFont typeface="Arial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Court review only after FAA decision</a:t>
            </a:r>
          </a:p>
        </p:txBody>
      </p:sp>
    </p:spTree>
    <p:extLst>
      <p:ext uri="{BB962C8B-B14F-4D97-AF65-F5344CB8AC3E}">
        <p14:creationId xmlns:p14="http://schemas.microsoft.com/office/powerpoint/2010/main" val="1581838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9080618-3B89-26B3-51A2-604C8093E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4504" y="1405125"/>
            <a:ext cx="9042991" cy="576558"/>
          </a:xfrm>
        </p:spPr>
        <p:txBody>
          <a:bodyPr>
            <a:normAutofit lnSpcReduction="10000"/>
          </a:bodyPr>
          <a:lstStyle/>
          <a:p>
            <a:r>
              <a:rPr lang="en-US" sz="3600" b="1" dirty="0">
                <a:solidFill>
                  <a:srgbClr val="1D4355"/>
                </a:solidFill>
                <a:latin typeface="Barlow Bold"/>
              </a:rPr>
              <a:t>1. GRANT ASSURANCES (CONTINUED)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ADEB98-A882-5CD3-AABB-BB30AC7D5179}"/>
              </a:ext>
            </a:extLst>
          </p:cNvPr>
          <p:cNvSpPr txBox="1"/>
          <p:nvPr/>
        </p:nvSpPr>
        <p:spPr>
          <a:xfrm>
            <a:off x="2501422" y="2045386"/>
            <a:ext cx="7840865" cy="3975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lang="en-US" spc="12" dirty="0">
                <a:solidFill>
                  <a:srgbClr val="1D4355"/>
                </a:solidFill>
                <a:latin typeface="Barlow Light Bold"/>
              </a:rPr>
              <a:t>Grant Assurances</a:t>
            </a:r>
          </a:p>
          <a:p>
            <a:pPr marL="690881" lvl="1" indent="-345440">
              <a:lnSpc>
                <a:spcPts val="2500"/>
              </a:lnSpc>
              <a:buFont typeface="Arial"/>
              <a:buChar char="•"/>
            </a:pPr>
            <a:r>
              <a:rPr lang="en-US" spc="12" dirty="0">
                <a:solidFill>
                  <a:srgbClr val="1D4355"/>
                </a:solidFill>
                <a:latin typeface="Barlow Light Bold"/>
              </a:rPr>
              <a:t>39 separate requirements</a:t>
            </a:r>
          </a:p>
          <a:p>
            <a:pPr marL="690881" lvl="1" indent="-345440">
              <a:lnSpc>
                <a:spcPts val="2500"/>
              </a:lnSpc>
              <a:buFont typeface="Arial"/>
              <a:buChar char="•"/>
            </a:pPr>
            <a:r>
              <a:rPr lang="en-US" spc="12" dirty="0">
                <a:solidFill>
                  <a:srgbClr val="1D4355"/>
                </a:solidFill>
                <a:latin typeface="Barlow Light Bold"/>
              </a:rPr>
              <a:t>Apply to most non-planning grants</a:t>
            </a:r>
          </a:p>
          <a:p>
            <a:pPr marL="690881" lvl="1" indent="-345440">
              <a:lnSpc>
                <a:spcPts val="2500"/>
              </a:lnSpc>
              <a:buFont typeface="Arial"/>
              <a:buChar char="•"/>
            </a:pPr>
            <a:r>
              <a:rPr lang="en-US" spc="12" dirty="0">
                <a:solidFill>
                  <a:srgbClr val="1D4355"/>
                </a:solidFill>
                <a:latin typeface="Barlow Light Bold"/>
              </a:rPr>
              <a:t>Legally binding by contract</a:t>
            </a:r>
          </a:p>
          <a:p>
            <a:pPr>
              <a:lnSpc>
                <a:spcPts val="2500"/>
              </a:lnSpc>
            </a:pPr>
            <a:endParaRPr lang="en-US" spc="12" dirty="0">
              <a:solidFill>
                <a:srgbClr val="1D4355"/>
              </a:solidFill>
              <a:latin typeface="Barlow Light Bold"/>
            </a:endParaRPr>
          </a:p>
          <a:p>
            <a:pPr marL="457200" indent="-457200"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lang="en-US" spc="12" dirty="0">
                <a:solidFill>
                  <a:srgbClr val="1D4355"/>
                </a:solidFill>
                <a:latin typeface="Barlow Light Bold"/>
              </a:rPr>
              <a:t>Principal issues</a:t>
            </a:r>
          </a:p>
          <a:p>
            <a:pPr marL="690881" lvl="1" indent="-345440">
              <a:lnSpc>
                <a:spcPts val="2500"/>
              </a:lnSpc>
              <a:buFont typeface="Arial"/>
              <a:buChar char="•"/>
            </a:pPr>
            <a:r>
              <a:rPr lang="en-US" spc="12" dirty="0">
                <a:solidFill>
                  <a:srgbClr val="1D4355"/>
                </a:solidFill>
                <a:latin typeface="Barlow Light Bold"/>
              </a:rPr>
              <a:t>Assurance 5 – rights and powers</a:t>
            </a:r>
          </a:p>
          <a:p>
            <a:pPr marL="690881" lvl="1" indent="-345440">
              <a:lnSpc>
                <a:spcPts val="2500"/>
              </a:lnSpc>
              <a:buFont typeface="Arial"/>
              <a:buChar char="•"/>
            </a:pPr>
            <a:r>
              <a:rPr lang="en-US" spc="12" dirty="0">
                <a:solidFill>
                  <a:srgbClr val="1D4355"/>
                </a:solidFill>
                <a:latin typeface="Barlow Light Bold"/>
              </a:rPr>
              <a:t>Assurance 22 – economic nondiscrimination</a:t>
            </a:r>
          </a:p>
          <a:p>
            <a:pPr marL="690881" lvl="1" indent="-345440">
              <a:lnSpc>
                <a:spcPts val="2500"/>
              </a:lnSpc>
              <a:buFont typeface="Arial"/>
              <a:buChar char="•"/>
            </a:pPr>
            <a:r>
              <a:rPr lang="en-US" spc="12" dirty="0">
                <a:solidFill>
                  <a:srgbClr val="1D4355"/>
                </a:solidFill>
                <a:latin typeface="Barlow Light Bold"/>
              </a:rPr>
              <a:t>Assurance 23 – exclusive rights</a:t>
            </a:r>
          </a:p>
          <a:p>
            <a:pPr marL="690881" lvl="1" indent="-345440">
              <a:lnSpc>
                <a:spcPts val="2500"/>
              </a:lnSpc>
              <a:buFont typeface="Arial"/>
              <a:buChar char="•"/>
            </a:pPr>
            <a:r>
              <a:rPr lang="en-US" spc="12" dirty="0">
                <a:solidFill>
                  <a:srgbClr val="1D4355"/>
                </a:solidFill>
                <a:latin typeface="Barlow Light Bold"/>
              </a:rPr>
              <a:t>Assurance 24 – fee and rental structure</a:t>
            </a:r>
          </a:p>
          <a:p>
            <a:pPr marL="690881" lvl="1" indent="-345440">
              <a:lnSpc>
                <a:spcPts val="2500"/>
              </a:lnSpc>
              <a:buFont typeface="Arial"/>
              <a:buChar char="•"/>
            </a:pPr>
            <a:r>
              <a:rPr lang="en-US" spc="12" dirty="0">
                <a:solidFill>
                  <a:srgbClr val="1D4355"/>
                </a:solidFill>
                <a:latin typeface="Barlow Light Bold"/>
              </a:rPr>
              <a:t>Assurance 25 – airport revenue</a:t>
            </a:r>
          </a:p>
          <a:p>
            <a:pPr>
              <a:lnSpc>
                <a:spcPts val="3520"/>
              </a:lnSpc>
            </a:pPr>
            <a:endParaRPr lang="en-US" sz="3200" spc="12" dirty="0">
              <a:solidFill>
                <a:srgbClr val="1D4355"/>
              </a:solidFill>
              <a:latin typeface="Barlow Light Bold"/>
            </a:endParaRPr>
          </a:p>
        </p:txBody>
      </p:sp>
    </p:spTree>
    <p:extLst>
      <p:ext uri="{BB962C8B-B14F-4D97-AF65-F5344CB8AC3E}">
        <p14:creationId xmlns:p14="http://schemas.microsoft.com/office/powerpoint/2010/main" val="1462289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CCF40EB-16E3-364A-5682-D535CE5BBA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9433" y="507964"/>
            <a:ext cx="2775097" cy="576558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3600" b="1" dirty="0">
                <a:solidFill>
                  <a:srgbClr val="365B6D"/>
                </a:solidFill>
                <a:latin typeface="Barlow Bold"/>
              </a:rPr>
              <a:t>2. DEEDS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10178-D8F0-6337-78D3-1E1E52151CFB}"/>
              </a:ext>
            </a:extLst>
          </p:cNvPr>
          <p:cNvSpPr txBox="1"/>
          <p:nvPr/>
        </p:nvSpPr>
        <p:spPr>
          <a:xfrm>
            <a:off x="1266227" y="1395799"/>
            <a:ext cx="8723933" cy="3449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2600"/>
              </a:lnSpc>
              <a:buFont typeface="Wingdings" panose="05000000000000000000" pitchFamily="2" charset="2"/>
              <a:buChar char="ü"/>
            </a:pPr>
            <a:r>
              <a:rPr lang="en-US" sz="2800" spc="12" dirty="0">
                <a:solidFill>
                  <a:srgbClr val="1D4355"/>
                </a:solidFill>
                <a:latin typeface="Barlow Light Bold"/>
              </a:rPr>
              <a:t>Surplus Property Act (50A U.S.C. § 1611 et seq.; 49 U.S.C. 47151)</a:t>
            </a:r>
          </a:p>
          <a:p>
            <a:pPr>
              <a:lnSpc>
                <a:spcPts val="2600"/>
              </a:lnSpc>
            </a:pPr>
            <a:endParaRPr lang="en-US" sz="2800" spc="12" dirty="0">
              <a:solidFill>
                <a:srgbClr val="1D4355"/>
              </a:solidFill>
              <a:latin typeface="Barlow Light Bold"/>
            </a:endParaRPr>
          </a:p>
          <a:p>
            <a:pPr marL="457200" indent="-457200">
              <a:lnSpc>
                <a:spcPts val="2600"/>
              </a:lnSpc>
              <a:buFont typeface="Wingdings" panose="05000000000000000000" pitchFamily="2" charset="2"/>
              <a:buChar char="ü"/>
            </a:pPr>
            <a:r>
              <a:rPr lang="en-US" sz="2800" spc="12" dirty="0">
                <a:solidFill>
                  <a:srgbClr val="1D4355"/>
                </a:solidFill>
                <a:latin typeface="Barlow Light Bold"/>
              </a:rPr>
              <a:t>Instrument of Transfer</a:t>
            </a:r>
          </a:p>
          <a:p>
            <a:pPr marL="690881" lvl="1" indent="-345440">
              <a:lnSpc>
                <a:spcPts val="2600"/>
              </a:lnSpc>
              <a:buFont typeface="Arial"/>
              <a:buChar char="•"/>
            </a:pPr>
            <a:r>
              <a:rPr lang="en-US" sz="2800" spc="12" dirty="0">
                <a:solidFill>
                  <a:srgbClr val="1D4355"/>
                </a:solidFill>
                <a:latin typeface="Barlow Light Bold"/>
              </a:rPr>
              <a:t>Many of same restrictions as grant assurances</a:t>
            </a:r>
          </a:p>
          <a:p>
            <a:pPr marL="690881" lvl="1" indent="-345440">
              <a:lnSpc>
                <a:spcPts val="2600"/>
              </a:lnSpc>
              <a:buFont typeface="Arial"/>
              <a:buChar char="•"/>
            </a:pPr>
            <a:r>
              <a:rPr lang="en-US" sz="2800" spc="12" dirty="0">
                <a:solidFill>
                  <a:srgbClr val="1D4355"/>
                </a:solidFill>
                <a:latin typeface="Barlow Light Bold"/>
              </a:rPr>
              <a:t>Perpetual (no 20-year limitation)</a:t>
            </a:r>
          </a:p>
          <a:p>
            <a:pPr marL="690881" lvl="1" indent="-345440">
              <a:lnSpc>
                <a:spcPts val="2600"/>
              </a:lnSpc>
              <a:buFont typeface="Arial"/>
              <a:buChar char="•"/>
            </a:pPr>
            <a:r>
              <a:rPr lang="en-US" sz="2800" spc="12" dirty="0">
                <a:solidFill>
                  <a:srgbClr val="1D4355"/>
                </a:solidFill>
                <a:latin typeface="Barlow Light Bold"/>
              </a:rPr>
              <a:t>Many deed errors; scarce litigation</a:t>
            </a:r>
          </a:p>
          <a:p>
            <a:pPr>
              <a:lnSpc>
                <a:spcPts val="2600"/>
              </a:lnSpc>
            </a:pPr>
            <a:endParaRPr lang="en-US" sz="2800" spc="12" dirty="0">
              <a:solidFill>
                <a:srgbClr val="1D4355"/>
              </a:solidFill>
              <a:latin typeface="Barlow Light Bold"/>
            </a:endParaRPr>
          </a:p>
          <a:p>
            <a:pPr marL="457200" indent="-457200">
              <a:lnSpc>
                <a:spcPts val="2600"/>
              </a:lnSpc>
              <a:buFont typeface="Wingdings" panose="05000000000000000000" pitchFamily="2" charset="2"/>
              <a:buChar char="ü"/>
            </a:pPr>
            <a:r>
              <a:rPr lang="en-US" sz="2800" spc="12" dirty="0">
                <a:solidFill>
                  <a:srgbClr val="1D4355"/>
                </a:solidFill>
                <a:latin typeface="Barlow Light Bold"/>
              </a:rPr>
              <a:t>Makes real estate sale difficult</a:t>
            </a:r>
          </a:p>
          <a:p>
            <a:pPr>
              <a:lnSpc>
                <a:spcPts val="3520"/>
              </a:lnSpc>
            </a:pPr>
            <a:endParaRPr lang="en-US" sz="3200" spc="12" dirty="0">
              <a:solidFill>
                <a:srgbClr val="1D4355"/>
              </a:solidFill>
              <a:latin typeface="Barlow Light Bol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21A6ED-0969-BC71-0F15-55FB17770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98" y="50282"/>
            <a:ext cx="1261918" cy="134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21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1E5781D-3FE9-CDCE-1F52-0C45238C2A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506" y="614290"/>
            <a:ext cx="5507665" cy="736046"/>
          </a:xfrm>
        </p:spPr>
        <p:txBody>
          <a:bodyPr/>
          <a:lstStyle/>
          <a:p>
            <a:r>
              <a:rPr lang="en-US" sz="3400" b="1" dirty="0">
                <a:solidFill>
                  <a:srgbClr val="365B6D"/>
                </a:solidFill>
                <a:latin typeface="Barlow Bold"/>
              </a:rPr>
              <a:t>3. TITLE 14 OF THE CFR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E5DA8C-7126-8257-9920-DBFA270A7D4F}"/>
              </a:ext>
            </a:extLst>
          </p:cNvPr>
          <p:cNvSpPr txBox="1"/>
          <p:nvPr/>
        </p:nvSpPr>
        <p:spPr>
          <a:xfrm>
            <a:off x="288084" y="1537456"/>
            <a:ext cx="9893146" cy="3783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>
              <a:lnSpc>
                <a:spcPts val="2500"/>
              </a:lnSpc>
              <a:buFont typeface="Arial"/>
              <a:buChar char="•"/>
            </a:pPr>
            <a:r>
              <a:rPr lang="en-US" sz="2800" spc="12" dirty="0">
                <a:solidFill>
                  <a:srgbClr val="FF0000"/>
                </a:solidFill>
                <a:latin typeface="Barlow Light Bold"/>
              </a:rPr>
              <a:t>Part 16 </a:t>
            </a:r>
            <a:r>
              <a:rPr lang="en-US" sz="2800" spc="12" dirty="0">
                <a:solidFill>
                  <a:srgbClr val="1D4355"/>
                </a:solidFill>
                <a:latin typeface="Barlow Light Bold"/>
              </a:rPr>
              <a:t>– Rules of Practice for Federally-Assisted Airport Enforcement Proceedings </a:t>
            </a:r>
          </a:p>
          <a:p>
            <a:pPr marL="690881" lvl="1" indent="-345440">
              <a:lnSpc>
                <a:spcPts val="2500"/>
              </a:lnSpc>
              <a:buFont typeface="Arial"/>
              <a:buChar char="•"/>
            </a:pPr>
            <a:r>
              <a:rPr lang="en-US" sz="2800" spc="12" dirty="0">
                <a:solidFill>
                  <a:srgbClr val="FF0000"/>
                </a:solidFill>
                <a:latin typeface="Barlow Light Bold"/>
              </a:rPr>
              <a:t>Part 77 </a:t>
            </a:r>
            <a:r>
              <a:rPr lang="en-US" sz="2800" spc="12" dirty="0">
                <a:solidFill>
                  <a:srgbClr val="1D4355"/>
                </a:solidFill>
                <a:latin typeface="Barlow Light Bold"/>
              </a:rPr>
              <a:t>– Safe, Efficient Use and Preservation of the Navigable Airspace</a:t>
            </a:r>
          </a:p>
          <a:p>
            <a:pPr marL="690881" lvl="1" indent="-345440">
              <a:lnSpc>
                <a:spcPts val="2500"/>
              </a:lnSpc>
              <a:buFont typeface="Arial"/>
              <a:buChar char="•"/>
            </a:pPr>
            <a:r>
              <a:rPr lang="en-US" sz="2800" spc="12" dirty="0">
                <a:solidFill>
                  <a:srgbClr val="FF0000"/>
                </a:solidFill>
                <a:latin typeface="Barlow Light Bold"/>
              </a:rPr>
              <a:t>Part 139 </a:t>
            </a:r>
            <a:r>
              <a:rPr lang="en-US" sz="2800" spc="12" dirty="0">
                <a:solidFill>
                  <a:srgbClr val="1D4355"/>
                </a:solidFill>
                <a:latin typeface="Barlow Light Bold"/>
              </a:rPr>
              <a:t>– Certification of Airports</a:t>
            </a:r>
          </a:p>
          <a:p>
            <a:pPr marL="690881" lvl="1" indent="-345440">
              <a:lnSpc>
                <a:spcPts val="2500"/>
              </a:lnSpc>
              <a:buFont typeface="Arial"/>
              <a:buChar char="•"/>
            </a:pPr>
            <a:r>
              <a:rPr lang="en-US" sz="2800" spc="12" dirty="0">
                <a:solidFill>
                  <a:srgbClr val="FF0000"/>
                </a:solidFill>
                <a:latin typeface="Barlow Light Bold"/>
              </a:rPr>
              <a:t>Part 150 </a:t>
            </a:r>
            <a:r>
              <a:rPr lang="en-US" sz="2800" spc="12" dirty="0">
                <a:solidFill>
                  <a:srgbClr val="1D4355"/>
                </a:solidFill>
                <a:latin typeface="Barlow Light Bold"/>
              </a:rPr>
              <a:t>– Airport Noise Compatibility Planning</a:t>
            </a:r>
          </a:p>
          <a:p>
            <a:pPr marL="690881" lvl="1" indent="-345440">
              <a:lnSpc>
                <a:spcPts val="2500"/>
              </a:lnSpc>
              <a:buFont typeface="Arial"/>
              <a:buChar char="•"/>
            </a:pPr>
            <a:r>
              <a:rPr lang="en-US" sz="2800" spc="12" dirty="0">
                <a:solidFill>
                  <a:srgbClr val="FF0000"/>
                </a:solidFill>
                <a:latin typeface="Barlow Light Bold"/>
              </a:rPr>
              <a:t>Part 158 </a:t>
            </a:r>
            <a:r>
              <a:rPr lang="en-US" sz="2800" spc="12" dirty="0">
                <a:solidFill>
                  <a:srgbClr val="1D4355"/>
                </a:solidFill>
                <a:latin typeface="Barlow Light Bold"/>
              </a:rPr>
              <a:t>– Passenger Facility Charges</a:t>
            </a:r>
          </a:p>
          <a:p>
            <a:pPr marL="690881" lvl="1" indent="-345440">
              <a:lnSpc>
                <a:spcPts val="2500"/>
              </a:lnSpc>
              <a:buFont typeface="Arial"/>
              <a:buChar char="•"/>
            </a:pPr>
            <a:r>
              <a:rPr lang="en-US" sz="2800" spc="12" dirty="0">
                <a:solidFill>
                  <a:srgbClr val="FF0000"/>
                </a:solidFill>
                <a:latin typeface="Barlow Light Bold"/>
              </a:rPr>
              <a:t>Part 161 </a:t>
            </a:r>
            <a:r>
              <a:rPr lang="en-US" sz="2800" spc="12" dirty="0">
                <a:solidFill>
                  <a:srgbClr val="1D4355"/>
                </a:solidFill>
                <a:latin typeface="Barlow Light Bold"/>
              </a:rPr>
              <a:t>– Notice and Approval of Airport Noise and Access Restrictions</a:t>
            </a:r>
          </a:p>
          <a:p>
            <a:pPr>
              <a:lnSpc>
                <a:spcPts val="3520"/>
              </a:lnSpc>
            </a:pPr>
            <a:endParaRPr lang="en-US" sz="3200" spc="12" dirty="0">
              <a:solidFill>
                <a:srgbClr val="1D4355"/>
              </a:solidFill>
              <a:latin typeface="Barlow Light Bold"/>
            </a:endParaRPr>
          </a:p>
          <a:p>
            <a:pPr>
              <a:lnSpc>
                <a:spcPts val="3520"/>
              </a:lnSpc>
            </a:pPr>
            <a:endParaRPr lang="en-US" sz="3200" spc="12" dirty="0">
              <a:solidFill>
                <a:srgbClr val="1D4355"/>
              </a:solidFill>
              <a:latin typeface="Barlow Light Bold"/>
            </a:endParaRPr>
          </a:p>
        </p:txBody>
      </p:sp>
    </p:spTree>
    <p:extLst>
      <p:ext uri="{BB962C8B-B14F-4D97-AF65-F5344CB8AC3E}">
        <p14:creationId xmlns:p14="http://schemas.microsoft.com/office/powerpoint/2010/main" val="2670208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E8922E3-9839-7679-F3B7-8330B9EE5F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9304" y="291710"/>
            <a:ext cx="6748131" cy="948697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dirty="0">
                <a:solidFill>
                  <a:srgbClr val="365B6D"/>
                </a:solidFill>
                <a:latin typeface="Barlow Bold"/>
              </a:rPr>
              <a:t>4.PART 139 REGULATIONS (COMMERCIAL AIRPORTS)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6E4369-CD07-051A-A08A-A873FA66278E}"/>
              </a:ext>
            </a:extLst>
          </p:cNvPr>
          <p:cNvSpPr txBox="1"/>
          <p:nvPr/>
        </p:nvSpPr>
        <p:spPr>
          <a:xfrm>
            <a:off x="1472206" y="1383524"/>
            <a:ext cx="9247588" cy="5065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Requires airport operating certificates for airports that:</a:t>
            </a:r>
          </a:p>
          <a:p>
            <a:pPr marL="914400" lvl="1" indent="-4572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Scheduled and unscheduled operations; aircraft with more than 30 seats</a:t>
            </a:r>
          </a:p>
          <a:p>
            <a:pPr marL="914400" lvl="1" indent="-4572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Scheduled operations; more than 9 seats but less than 31 seats</a:t>
            </a:r>
          </a:p>
          <a:p>
            <a:pPr>
              <a:lnSpc>
                <a:spcPts val="2500"/>
              </a:lnSpc>
            </a:pPr>
            <a:endParaRPr lang="en-US" sz="2400" spc="12" dirty="0">
              <a:solidFill>
                <a:srgbClr val="1D4355"/>
              </a:solidFill>
              <a:latin typeface="Barlow Light Bold"/>
            </a:endParaRPr>
          </a:p>
          <a:p>
            <a:pPr marL="457200" indent="-457200"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Part 139 Inspection</a:t>
            </a:r>
          </a:p>
          <a:p>
            <a:pPr marL="914400" lvl="1" indent="-4572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Administrative inspection of airport files, paperwork, etc. </a:t>
            </a:r>
          </a:p>
          <a:p>
            <a:pPr marL="914400" lvl="1" indent="-4572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Facilities inspection Aircraft rescue and fire fighting inspection </a:t>
            </a:r>
          </a:p>
          <a:p>
            <a:pPr marL="914400" lvl="1" indent="-4572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Post inspection briefing with airport management</a:t>
            </a:r>
          </a:p>
          <a:p>
            <a:pPr>
              <a:lnSpc>
                <a:spcPts val="2500"/>
              </a:lnSpc>
            </a:pPr>
            <a:endParaRPr lang="en-US" sz="2400" spc="12" dirty="0">
              <a:solidFill>
                <a:srgbClr val="1D4355"/>
              </a:solidFill>
              <a:latin typeface="Barlow Light Bold"/>
            </a:endParaRPr>
          </a:p>
          <a:p>
            <a:pPr marL="457200" indent="-457200"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Far less regulation of general aviation airports</a:t>
            </a:r>
          </a:p>
          <a:p>
            <a:pPr>
              <a:lnSpc>
                <a:spcPts val="3520"/>
              </a:lnSpc>
            </a:pPr>
            <a:endParaRPr lang="en-US" sz="3200" spc="12" dirty="0">
              <a:solidFill>
                <a:srgbClr val="1D4355"/>
              </a:solidFill>
              <a:latin typeface="Barlow Light Bold"/>
            </a:endParaRPr>
          </a:p>
          <a:p>
            <a:pPr>
              <a:lnSpc>
                <a:spcPts val="3520"/>
              </a:lnSpc>
            </a:pPr>
            <a:endParaRPr lang="en-US" sz="3200" spc="12" dirty="0">
              <a:solidFill>
                <a:srgbClr val="1D4355"/>
              </a:solidFill>
              <a:latin typeface="Barlow Light Bol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D767B4-C5A2-189D-D9CE-B57E1F409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1536"/>
            <a:ext cx="1396409" cy="148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43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38B51F3-E434-5D18-8AF3-3D6C64E3DE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941" y="191067"/>
            <a:ext cx="9144000" cy="1217139"/>
          </a:xfrm>
        </p:spPr>
        <p:txBody>
          <a:bodyPr>
            <a:noAutofit/>
          </a:bodyPr>
          <a:lstStyle/>
          <a:p>
            <a:pPr algn="l"/>
            <a:r>
              <a:rPr lang="en-US" sz="4000" b="1" dirty="0"/>
              <a:t>Why are you listening to a lawyer at 8am on a Sunday?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CBD2047-4420-13AE-FCA4-F29ED4EAAB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361" y="1612922"/>
            <a:ext cx="9144000" cy="4692343"/>
          </a:xfrm>
        </p:spPr>
        <p:txBody>
          <a:bodyPr>
            <a:normAutofit lnSpcReduction="10000"/>
          </a:bodyPr>
          <a:lstStyle/>
          <a:p>
            <a:pPr lvl="1" algn="l">
              <a:spcBef>
                <a:spcPts val="0"/>
              </a:spcBef>
              <a:tabLst>
                <a:tab pos="457200" algn="l"/>
              </a:tabLs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14350" marR="0" lvl="0" indent="-514350" algn="l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 have insomnia</a:t>
            </a:r>
          </a:p>
          <a:p>
            <a:pPr marL="514350" marR="0" lvl="0" indent="-514350" algn="l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thin air in Denver is getting to me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14350" marR="0" lvl="0" indent="-514350" algn="l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My Frontier flight, due in on Saturday afternoon, just arrived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14350" marR="0" lvl="0" indent="-514350" algn="l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other alternative was listening to a TSA briefing on the latest SD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14350" marR="0" lvl="0" indent="-514350" algn="l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 need a catalog of all the illegal things I have done at my airport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14350" marR="0" lvl="0" indent="-514350" algn="l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 am a lawyer and don’t know any better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14350" marR="0" lvl="0" indent="-514350" algn="l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 was wondering the same thing myself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l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5486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8FE09B-C770-F216-ACE5-531D915B0B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1531" y="880103"/>
            <a:ext cx="5358809" cy="693516"/>
          </a:xfrm>
        </p:spPr>
        <p:txBody>
          <a:bodyPr/>
          <a:lstStyle/>
          <a:p>
            <a:r>
              <a:rPr lang="en-US" sz="3200" b="1" dirty="0">
                <a:solidFill>
                  <a:srgbClr val="365B6D"/>
                </a:solidFill>
                <a:latin typeface="Barlow Bold"/>
              </a:rPr>
              <a:t>4. REVENUE USE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D7D77F-320C-F912-691C-0BC2F87354AE}"/>
              </a:ext>
            </a:extLst>
          </p:cNvPr>
          <p:cNvSpPr txBox="1"/>
          <p:nvPr/>
        </p:nvSpPr>
        <p:spPr>
          <a:xfrm>
            <a:off x="1200142" y="1573619"/>
            <a:ext cx="9076621" cy="2949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Federal statute prohibits “diversion” of revenue at airport that has been grant obligated since 1996 (49 U.S.C. 47133)</a:t>
            </a:r>
          </a:p>
          <a:p>
            <a:pPr marL="457200" indent="-4572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FAA – detailed policy that greatly amplifies statute</a:t>
            </a:r>
          </a:p>
          <a:p>
            <a:pPr marL="457200" indent="-4572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FAA position – requirement is perpetual</a:t>
            </a:r>
          </a:p>
          <a:p>
            <a:pPr marL="457200" indent="-4572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Very complex definitions</a:t>
            </a:r>
          </a:p>
          <a:p>
            <a:pPr>
              <a:lnSpc>
                <a:spcPts val="3520"/>
              </a:lnSpc>
            </a:pPr>
            <a:endParaRPr lang="en-US" sz="3200" spc="12" dirty="0">
              <a:solidFill>
                <a:srgbClr val="1D4355"/>
              </a:solidFill>
              <a:latin typeface="Barlow Light Bold"/>
            </a:endParaRPr>
          </a:p>
          <a:p>
            <a:pPr>
              <a:lnSpc>
                <a:spcPts val="3520"/>
              </a:lnSpc>
            </a:pPr>
            <a:endParaRPr lang="en-US" sz="3200" spc="12" dirty="0">
              <a:solidFill>
                <a:srgbClr val="1D4355"/>
              </a:solidFill>
              <a:latin typeface="Barlow Light Bold"/>
            </a:endParaRPr>
          </a:p>
          <a:p>
            <a:pPr>
              <a:lnSpc>
                <a:spcPts val="3520"/>
              </a:lnSpc>
            </a:pPr>
            <a:endParaRPr lang="en-US" sz="3200" spc="12" dirty="0">
              <a:solidFill>
                <a:srgbClr val="1D4355"/>
              </a:solidFill>
              <a:latin typeface="Barlow Light Bold"/>
            </a:endParaRPr>
          </a:p>
        </p:txBody>
      </p:sp>
    </p:spTree>
    <p:extLst>
      <p:ext uri="{BB962C8B-B14F-4D97-AF65-F5344CB8AC3E}">
        <p14:creationId xmlns:p14="http://schemas.microsoft.com/office/powerpoint/2010/main" val="383647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89FFE98-03E1-DE67-A7A1-7DBDFC6A49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3275" y="614289"/>
            <a:ext cx="6439785" cy="70414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365B6D"/>
                </a:solidFill>
                <a:latin typeface="Barlow Bold"/>
              </a:rPr>
              <a:t>4.PRINCIPLES OF REVENUE USE</a:t>
            </a:r>
          </a:p>
          <a:p>
            <a:endParaRPr lang="en-US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ECF661CE-6027-0EA4-A95A-06ECA22206F5}"/>
              </a:ext>
            </a:extLst>
          </p:cNvPr>
          <p:cNvSpPr txBox="1"/>
          <p:nvPr/>
        </p:nvSpPr>
        <p:spPr>
          <a:xfrm>
            <a:off x="2013558" y="3325035"/>
            <a:ext cx="3986846" cy="949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sz="2000" spc="14" dirty="0">
                <a:solidFill>
                  <a:srgbClr val="FF9900"/>
                </a:solidFill>
                <a:latin typeface="Barlow Light Bold"/>
              </a:rPr>
              <a:t>Incentives, off-airport mitigation; </a:t>
            </a:r>
          </a:p>
          <a:p>
            <a:pPr algn="r">
              <a:lnSpc>
                <a:spcPts val="2500"/>
              </a:lnSpc>
            </a:pPr>
            <a:r>
              <a:rPr lang="en-US" sz="2000" spc="14" dirty="0">
                <a:solidFill>
                  <a:srgbClr val="FF9900"/>
                </a:solidFill>
                <a:latin typeface="Barlow Light Bold"/>
              </a:rPr>
              <a:t>collateral development; </a:t>
            </a:r>
          </a:p>
          <a:p>
            <a:pPr algn="r">
              <a:lnSpc>
                <a:spcPts val="2500"/>
              </a:lnSpc>
            </a:pPr>
            <a:r>
              <a:rPr lang="en-US" sz="2000" spc="14" dirty="0">
                <a:solidFill>
                  <a:srgbClr val="FF9900"/>
                </a:solidFill>
                <a:latin typeface="Barlow Light Bold"/>
              </a:rPr>
              <a:t>intermodal transit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C20605-B717-9AB2-4B7C-82B7ABB294B2}"/>
              </a:ext>
            </a:extLst>
          </p:cNvPr>
          <p:cNvSpPr txBox="1"/>
          <p:nvPr/>
        </p:nvSpPr>
        <p:spPr>
          <a:xfrm>
            <a:off x="8285503" y="1844185"/>
            <a:ext cx="3299845" cy="379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444"/>
              </a:lnSpc>
            </a:pPr>
            <a:r>
              <a:rPr lang="en-US" spc="12" dirty="0">
                <a:solidFill>
                  <a:srgbClr val="FF0000"/>
                </a:solidFill>
                <a:latin typeface="Barlow Light Bold"/>
              </a:rPr>
              <a:t>General economic development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C4B27C-596B-5F25-8FA7-72A1D9556873}"/>
              </a:ext>
            </a:extLst>
          </p:cNvPr>
          <p:cNvSpPr txBox="1"/>
          <p:nvPr/>
        </p:nvSpPr>
        <p:spPr>
          <a:xfrm>
            <a:off x="8041179" y="4839638"/>
            <a:ext cx="3590295" cy="830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444"/>
              </a:lnSpc>
            </a:pPr>
            <a:r>
              <a:rPr lang="en-US" sz="2000" spc="12" dirty="0">
                <a:solidFill>
                  <a:srgbClr val="00B050"/>
                </a:solidFill>
                <a:latin typeface="Barlow Light Bold"/>
              </a:rPr>
              <a:t>Capital and operating costs of airports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1E580C-5E3D-C334-064A-1294A48E9083}"/>
              </a:ext>
            </a:extLst>
          </p:cNvPr>
          <p:cNvGrpSpPr/>
          <p:nvPr/>
        </p:nvGrpSpPr>
        <p:grpSpPr>
          <a:xfrm>
            <a:off x="6129257" y="1323535"/>
            <a:ext cx="1984933" cy="4920175"/>
            <a:chOff x="5291137" y="1568807"/>
            <a:chExt cx="1693862" cy="4930382"/>
          </a:xfrm>
        </p:grpSpPr>
        <p:grpSp>
          <p:nvGrpSpPr>
            <p:cNvPr id="8" name="Group 22">
              <a:extLst>
                <a:ext uri="{FF2B5EF4-FFF2-40B4-BE49-F238E27FC236}">
                  <a16:creationId xmlns:a16="http://schemas.microsoft.com/office/drawing/2014/main" id="{18692711-DC1C-2184-6B80-3DD3E9FED5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1137" y="1568807"/>
              <a:ext cx="1693862" cy="4930382"/>
              <a:chOff x="3563888" y="931863"/>
              <a:chExt cx="1693912" cy="4706937"/>
            </a:xfrm>
            <a:solidFill>
              <a:schemeClr val="bg1">
                <a:lumMod val="65000"/>
              </a:schemeClr>
            </a:solidFill>
          </p:grpSpPr>
          <p:grpSp>
            <p:nvGrpSpPr>
              <p:cNvPr id="20" name="Group 17">
                <a:extLst>
                  <a:ext uri="{FF2B5EF4-FFF2-40B4-BE49-F238E27FC236}">
                    <a16:creationId xmlns:a16="http://schemas.microsoft.com/office/drawing/2014/main" id="{EF3FC8BD-1E45-2E85-431C-BADF243FF5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44851" y="931863"/>
                <a:ext cx="1612949" cy="4706937"/>
                <a:chOff x="3644851" y="931863"/>
                <a:chExt cx="1612949" cy="4706937"/>
              </a:xfrm>
              <a:grpFill/>
            </p:grpSpPr>
            <p:sp>
              <p:nvSpPr>
                <p:cNvPr id="36" name="Can 4">
                  <a:extLst>
                    <a:ext uri="{FF2B5EF4-FFF2-40B4-BE49-F238E27FC236}">
                      <a16:creationId xmlns:a16="http://schemas.microsoft.com/office/drawing/2014/main" id="{9D669779-9B15-50EA-07F3-BD2C92B23E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>
                  <a:off x="4129054" y="931863"/>
                  <a:ext cx="581042" cy="169862"/>
                </a:xfrm>
                <a:prstGeom prst="can">
                  <a:avLst>
                    <a:gd name="adj" fmla="val 25000"/>
                  </a:avLst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FFFFFF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37" name="Rounded Rectangle 5">
                  <a:extLst>
                    <a:ext uri="{FF2B5EF4-FFF2-40B4-BE49-F238E27FC236}">
                      <a16:creationId xmlns:a16="http://schemas.microsoft.com/office/drawing/2014/main" id="{4EDD0146-47C5-8911-CF86-06B11CBAE4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4852" y="1049338"/>
                  <a:ext cx="1612948" cy="4589462"/>
                </a:xfrm>
                <a:prstGeom prst="roundRect">
                  <a:avLst>
                    <a:gd name="adj" fmla="val 28153"/>
                  </a:avLst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dist="73787" dir="2219993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FFFFFF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38" name="Rounded Rectangle 6">
                  <a:extLst>
                    <a:ext uri="{FF2B5EF4-FFF2-40B4-BE49-F238E27FC236}">
                      <a16:creationId xmlns:a16="http://schemas.microsoft.com/office/drawing/2014/main" id="{7F497245-34D1-154D-B087-A72BC7130A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4851" y="1058863"/>
                  <a:ext cx="1478007" cy="4516437"/>
                </a:xfrm>
                <a:prstGeom prst="roundRect">
                  <a:avLst>
                    <a:gd name="adj" fmla="val 30306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175">
                  <a:noFill/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FFFFFF"/>
                    </a:solidFill>
                    <a:latin typeface="Calibri" pitchFamily="34" charset="0"/>
                  </a:endParaRPr>
                </a:p>
              </p:txBody>
            </p:sp>
          </p:grpSp>
          <p:grpSp>
            <p:nvGrpSpPr>
              <p:cNvPr id="21" name="Group 35">
                <a:extLst>
                  <a:ext uri="{FF2B5EF4-FFF2-40B4-BE49-F238E27FC236}">
                    <a16:creationId xmlns:a16="http://schemas.microsoft.com/office/drawing/2014/main" id="{F17CD1EF-36B7-069D-B815-186BFEB552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3888" y="1049338"/>
                <a:ext cx="1308100" cy="1313268"/>
                <a:chOff x="3644900" y="1066800"/>
                <a:chExt cx="1308100" cy="1313268"/>
              </a:xfrm>
              <a:grpFill/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DF622CE3-8C44-08C0-B42D-8518AC6ADF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4900" y="1066800"/>
                  <a:ext cx="1062069" cy="1062037"/>
                </a:xfrm>
                <a:prstGeom prst="ellipse">
                  <a:avLst/>
                </a:prstGeom>
                <a:grpFill/>
                <a:ln w="9525">
                  <a:solidFill>
                    <a:srgbClr val="0D0D0D"/>
                  </a:solidFill>
                  <a:round/>
                  <a:headEnd/>
                  <a:tailEnd/>
                </a:ln>
                <a:effectLst>
                  <a:outerShdw dist="22987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FFFFFF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58868AF5-A3C2-2DEA-7CC8-40D2DD9ECD16}"/>
                    </a:ext>
                  </a:extLst>
                </p:cNvPr>
                <p:cNvSpPr/>
                <p:nvPr/>
              </p:nvSpPr>
              <p:spPr>
                <a:xfrm rot="1981304">
                  <a:off x="3931169" y="1304224"/>
                  <a:ext cx="978040" cy="1075844"/>
                </a:xfrm>
                <a:prstGeom prst="ellipse">
                  <a:avLst/>
                </a:prstGeom>
                <a:grpFill/>
                <a:ln w="50800">
                  <a:gradFill flip="none" rotWithShape="1">
                    <a:gsLst>
                      <a:gs pos="1000">
                        <a:schemeClr val="tx1">
                          <a:lumMod val="95000"/>
                          <a:lumOff val="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</a:gsLst>
                    <a:lin ang="0" scaled="1"/>
                    <a:tileRect/>
                  </a:gradFill>
                </a:ln>
                <a:effectLst>
                  <a:innerShdw blurRad="63500" dist="114300" dir="13500000">
                    <a:srgbClr val="000000">
                      <a:alpha val="50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FFFFFF"/>
                    </a:solidFill>
                    <a:ea typeface="ＭＳ Ｐゴシック" charset="-128"/>
                  </a:endParaRPr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E507E11B-D151-06BF-A05F-669A1B451693}"/>
                    </a:ext>
                  </a:extLst>
                </p:cNvPr>
                <p:cNvSpPr/>
                <p:nvPr/>
              </p:nvSpPr>
              <p:spPr>
                <a:xfrm>
                  <a:off x="4127468" y="1398894"/>
                  <a:ext cx="580131" cy="443378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FFFFFF"/>
                    </a:solidFill>
                    <a:ea typeface="ＭＳ Ｐゴシック" charset="-128"/>
                  </a:endParaRPr>
                </a:p>
              </p:txBody>
            </p:sp>
            <p:sp>
              <p:nvSpPr>
                <p:cNvPr id="35" name="Freeform 39">
                  <a:extLst>
                    <a:ext uri="{FF2B5EF4-FFF2-40B4-BE49-F238E27FC236}">
                      <a16:creationId xmlns:a16="http://schemas.microsoft.com/office/drawing/2014/main" id="{6FAFA1D4-40FE-C825-5E67-7AF1A4DD16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18035" y="1123950"/>
                  <a:ext cx="535004" cy="928687"/>
                </a:xfrm>
                <a:custGeom>
                  <a:avLst/>
                  <a:gdLst>
                    <a:gd name="T0" fmla="*/ 497167 w 643466"/>
                    <a:gd name="T1" fmla="*/ 923391 h 928160"/>
                    <a:gd name="T2" fmla="*/ 307099 w 643466"/>
                    <a:gd name="T3" fmla="*/ 789965 h 928160"/>
                    <a:gd name="T4" fmla="*/ 249023 w 643466"/>
                    <a:gd name="T5" fmla="*/ 554882 h 928160"/>
                    <a:gd name="T6" fmla="*/ 227905 w 643466"/>
                    <a:gd name="T7" fmla="*/ 389688 h 928160"/>
                    <a:gd name="T8" fmla="*/ 201506 w 643466"/>
                    <a:gd name="T9" fmla="*/ 268970 h 928160"/>
                    <a:gd name="T10" fmla="*/ 138151 w 643466"/>
                    <a:gd name="T11" fmla="*/ 129190 h 928160"/>
                    <a:gd name="T12" fmla="*/ 37837 w 643466"/>
                    <a:gd name="T13" fmla="*/ 21179 h 928160"/>
                    <a:gd name="T14" fmla="*/ 365176 w 643466"/>
                    <a:gd name="T15" fmla="*/ 256262 h 928160"/>
                    <a:gd name="T16" fmla="*/ 470769 w 643466"/>
                    <a:gd name="T17" fmla="*/ 396042 h 928160"/>
                    <a:gd name="T18" fmla="*/ 518285 w 643466"/>
                    <a:gd name="T19" fmla="*/ 542175 h 928160"/>
                    <a:gd name="T20" fmla="*/ 534124 w 643466"/>
                    <a:gd name="T21" fmla="*/ 707368 h 928160"/>
                    <a:gd name="T22" fmla="*/ 513006 w 643466"/>
                    <a:gd name="T23" fmla="*/ 853501 h 928160"/>
                    <a:gd name="T24" fmla="*/ 497167 w 643466"/>
                    <a:gd name="T25" fmla="*/ 923391 h 92816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643466"/>
                    <a:gd name="T40" fmla="*/ 0 h 928160"/>
                    <a:gd name="T41" fmla="*/ 643466 w 643466"/>
                    <a:gd name="T42" fmla="*/ 928160 h 92816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643466" h="928160">
                      <a:moveTo>
                        <a:pt x="597958" y="922867"/>
                      </a:moveTo>
                      <a:cubicBezTo>
                        <a:pt x="556683" y="912284"/>
                        <a:pt x="419100" y="850900"/>
                        <a:pt x="369358" y="789517"/>
                      </a:cubicBezTo>
                      <a:cubicBezTo>
                        <a:pt x="319616" y="728134"/>
                        <a:pt x="315383" y="621242"/>
                        <a:pt x="299508" y="554567"/>
                      </a:cubicBezTo>
                      <a:cubicBezTo>
                        <a:pt x="283633" y="487892"/>
                        <a:pt x="283633" y="437092"/>
                        <a:pt x="274108" y="389467"/>
                      </a:cubicBezTo>
                      <a:cubicBezTo>
                        <a:pt x="264583" y="341842"/>
                        <a:pt x="260350" y="312209"/>
                        <a:pt x="242358" y="268817"/>
                      </a:cubicBezTo>
                      <a:cubicBezTo>
                        <a:pt x="224366" y="225425"/>
                        <a:pt x="198966" y="170392"/>
                        <a:pt x="166158" y="129117"/>
                      </a:cubicBezTo>
                      <a:cubicBezTo>
                        <a:pt x="133350" y="87842"/>
                        <a:pt x="0" y="0"/>
                        <a:pt x="45508" y="21167"/>
                      </a:cubicBezTo>
                      <a:cubicBezTo>
                        <a:pt x="91016" y="42334"/>
                        <a:pt x="352425" y="193675"/>
                        <a:pt x="439208" y="256117"/>
                      </a:cubicBezTo>
                      <a:cubicBezTo>
                        <a:pt x="525991" y="318559"/>
                        <a:pt x="535516" y="348192"/>
                        <a:pt x="566208" y="395817"/>
                      </a:cubicBezTo>
                      <a:cubicBezTo>
                        <a:pt x="596900" y="443442"/>
                        <a:pt x="610658" y="490009"/>
                        <a:pt x="623358" y="541867"/>
                      </a:cubicBezTo>
                      <a:cubicBezTo>
                        <a:pt x="636058" y="593725"/>
                        <a:pt x="643466" y="655109"/>
                        <a:pt x="642408" y="706967"/>
                      </a:cubicBezTo>
                      <a:cubicBezTo>
                        <a:pt x="641350" y="758825"/>
                        <a:pt x="630767" y="809625"/>
                        <a:pt x="617008" y="853017"/>
                      </a:cubicBezTo>
                      <a:cubicBezTo>
                        <a:pt x="594783" y="928160"/>
                        <a:pt x="624417" y="835024"/>
                        <a:pt x="597958" y="922867"/>
                      </a:cubicBezTo>
                      <a:close/>
                    </a:path>
                  </a:pathLst>
                </a:custGeom>
                <a:grpFill/>
                <a:ln w="9525">
                  <a:noFill/>
                  <a:miter lim="800000"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FFFFFF"/>
                    </a:solidFill>
                    <a:latin typeface="Calibri" pitchFamily="34" charset="0"/>
                  </a:endParaRPr>
                </a:p>
              </p:txBody>
            </p:sp>
          </p:grpSp>
          <p:grpSp>
            <p:nvGrpSpPr>
              <p:cNvPr id="22" name="Group 41">
                <a:extLst>
                  <a:ext uri="{FF2B5EF4-FFF2-40B4-BE49-F238E27FC236}">
                    <a16:creationId xmlns:a16="http://schemas.microsoft.com/office/drawing/2014/main" id="{F9C41BCD-C2CF-5413-C949-A9EC8F6DBF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8700" y="2483470"/>
                <a:ext cx="1308100" cy="1313268"/>
                <a:chOff x="3644900" y="1066800"/>
                <a:chExt cx="1308100" cy="1313268"/>
              </a:xfrm>
              <a:grpFill/>
            </p:grpSpPr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923AF2ED-D141-9465-6B19-D2595A0655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4850" y="1066180"/>
                  <a:ext cx="1062070" cy="1063625"/>
                </a:xfrm>
                <a:prstGeom prst="ellipse">
                  <a:avLst/>
                </a:prstGeom>
                <a:grpFill/>
                <a:ln w="9525">
                  <a:solidFill>
                    <a:srgbClr val="0D0D0D"/>
                  </a:solidFill>
                  <a:round/>
                  <a:headEnd/>
                  <a:tailEnd/>
                </a:ln>
                <a:effectLst>
                  <a:outerShdw dist="22987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FFFFFF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2CF1684A-2159-1460-5A01-5BD2F6931644}"/>
                    </a:ext>
                  </a:extLst>
                </p:cNvPr>
                <p:cNvSpPr/>
                <p:nvPr/>
              </p:nvSpPr>
              <p:spPr>
                <a:xfrm rot="1981304">
                  <a:off x="3931169" y="1304224"/>
                  <a:ext cx="978040" cy="1075844"/>
                </a:xfrm>
                <a:prstGeom prst="ellipse">
                  <a:avLst/>
                </a:prstGeom>
                <a:grpFill/>
                <a:ln w="50800">
                  <a:gradFill flip="none" rotWithShape="1">
                    <a:gsLst>
                      <a:gs pos="1000">
                        <a:schemeClr val="tx1">
                          <a:lumMod val="95000"/>
                          <a:lumOff val="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</a:gsLst>
                    <a:lin ang="0" scaled="1"/>
                    <a:tileRect/>
                  </a:gradFill>
                </a:ln>
                <a:effectLst>
                  <a:innerShdw blurRad="63500" dist="114300" dir="13500000">
                    <a:srgbClr val="000000">
                      <a:alpha val="50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FFFFFF"/>
                    </a:solidFill>
                    <a:ea typeface="ＭＳ Ｐゴシック" charset="-128"/>
                  </a:endParaRPr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B28F3312-AF72-ABB2-1A4A-186717694E38}"/>
                    </a:ext>
                  </a:extLst>
                </p:cNvPr>
                <p:cNvSpPr/>
                <p:nvPr/>
              </p:nvSpPr>
              <p:spPr>
                <a:xfrm>
                  <a:off x="4127468" y="1398894"/>
                  <a:ext cx="580131" cy="443378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FFFFFF"/>
                    </a:solidFill>
                    <a:ea typeface="ＭＳ Ｐゴシック" charset="-128"/>
                  </a:endParaRPr>
                </a:p>
              </p:txBody>
            </p:sp>
            <p:sp>
              <p:nvSpPr>
                <p:cNvPr id="31" name="Freeform 45">
                  <a:extLst>
                    <a:ext uri="{FF2B5EF4-FFF2-40B4-BE49-F238E27FC236}">
                      <a16:creationId xmlns:a16="http://schemas.microsoft.com/office/drawing/2014/main" id="{B81EE5C8-2480-3092-9454-D8D565A13D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17986" y="1123330"/>
                  <a:ext cx="535003" cy="930275"/>
                </a:xfrm>
                <a:custGeom>
                  <a:avLst/>
                  <a:gdLst>
                    <a:gd name="T0" fmla="*/ 497166 w 643466"/>
                    <a:gd name="T1" fmla="*/ 924970 h 928160"/>
                    <a:gd name="T2" fmla="*/ 307099 w 643466"/>
                    <a:gd name="T3" fmla="*/ 791316 h 928160"/>
                    <a:gd name="T4" fmla="*/ 249023 w 643466"/>
                    <a:gd name="T5" fmla="*/ 555831 h 928160"/>
                    <a:gd name="T6" fmla="*/ 227904 w 643466"/>
                    <a:gd name="T7" fmla="*/ 390354 h 928160"/>
                    <a:gd name="T8" fmla="*/ 201506 w 643466"/>
                    <a:gd name="T9" fmla="*/ 269430 h 928160"/>
                    <a:gd name="T10" fmla="*/ 138150 w 643466"/>
                    <a:gd name="T11" fmla="*/ 129411 h 928160"/>
                    <a:gd name="T12" fmla="*/ 37837 w 643466"/>
                    <a:gd name="T13" fmla="*/ 21215 h 928160"/>
                    <a:gd name="T14" fmla="*/ 365175 w 643466"/>
                    <a:gd name="T15" fmla="*/ 256701 h 928160"/>
                    <a:gd name="T16" fmla="*/ 470768 w 643466"/>
                    <a:gd name="T17" fmla="*/ 396719 h 928160"/>
                    <a:gd name="T18" fmla="*/ 518284 w 643466"/>
                    <a:gd name="T19" fmla="*/ 543102 h 928160"/>
                    <a:gd name="T20" fmla="*/ 534123 w 643466"/>
                    <a:gd name="T21" fmla="*/ 708578 h 928160"/>
                    <a:gd name="T22" fmla="*/ 513005 w 643466"/>
                    <a:gd name="T23" fmla="*/ 854961 h 928160"/>
                    <a:gd name="T24" fmla="*/ 497166 w 643466"/>
                    <a:gd name="T25" fmla="*/ 924970 h 92816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643466"/>
                    <a:gd name="T40" fmla="*/ 0 h 928160"/>
                    <a:gd name="T41" fmla="*/ 643466 w 643466"/>
                    <a:gd name="T42" fmla="*/ 928160 h 92816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643466" h="928160">
                      <a:moveTo>
                        <a:pt x="597958" y="922867"/>
                      </a:moveTo>
                      <a:cubicBezTo>
                        <a:pt x="556683" y="912284"/>
                        <a:pt x="419100" y="850900"/>
                        <a:pt x="369358" y="789517"/>
                      </a:cubicBezTo>
                      <a:cubicBezTo>
                        <a:pt x="319616" y="728134"/>
                        <a:pt x="315383" y="621242"/>
                        <a:pt x="299508" y="554567"/>
                      </a:cubicBezTo>
                      <a:cubicBezTo>
                        <a:pt x="283633" y="487892"/>
                        <a:pt x="283633" y="437092"/>
                        <a:pt x="274108" y="389467"/>
                      </a:cubicBezTo>
                      <a:cubicBezTo>
                        <a:pt x="264583" y="341842"/>
                        <a:pt x="260350" y="312209"/>
                        <a:pt x="242358" y="268817"/>
                      </a:cubicBezTo>
                      <a:cubicBezTo>
                        <a:pt x="224366" y="225425"/>
                        <a:pt x="198966" y="170392"/>
                        <a:pt x="166158" y="129117"/>
                      </a:cubicBezTo>
                      <a:cubicBezTo>
                        <a:pt x="133350" y="87842"/>
                        <a:pt x="0" y="0"/>
                        <a:pt x="45508" y="21167"/>
                      </a:cubicBezTo>
                      <a:cubicBezTo>
                        <a:pt x="91016" y="42334"/>
                        <a:pt x="352425" y="193675"/>
                        <a:pt x="439208" y="256117"/>
                      </a:cubicBezTo>
                      <a:cubicBezTo>
                        <a:pt x="525991" y="318559"/>
                        <a:pt x="535516" y="348192"/>
                        <a:pt x="566208" y="395817"/>
                      </a:cubicBezTo>
                      <a:cubicBezTo>
                        <a:pt x="596900" y="443442"/>
                        <a:pt x="610658" y="490009"/>
                        <a:pt x="623358" y="541867"/>
                      </a:cubicBezTo>
                      <a:cubicBezTo>
                        <a:pt x="636058" y="593725"/>
                        <a:pt x="643466" y="655109"/>
                        <a:pt x="642408" y="706967"/>
                      </a:cubicBezTo>
                      <a:cubicBezTo>
                        <a:pt x="641350" y="758825"/>
                        <a:pt x="630767" y="809625"/>
                        <a:pt x="617008" y="853017"/>
                      </a:cubicBezTo>
                      <a:cubicBezTo>
                        <a:pt x="594783" y="928160"/>
                        <a:pt x="624417" y="835024"/>
                        <a:pt x="597958" y="922867"/>
                      </a:cubicBezTo>
                      <a:close/>
                    </a:path>
                  </a:pathLst>
                </a:custGeom>
                <a:grpFill/>
                <a:ln w="9525">
                  <a:noFill/>
                  <a:miter lim="800000"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FFFFFF"/>
                    </a:solidFill>
                    <a:latin typeface="Calibri" pitchFamily="34" charset="0"/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19D7856-1AC4-110A-4B70-FC7973E185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73512" y="3917602"/>
                <a:ext cx="1308100" cy="1313268"/>
                <a:chOff x="3644900" y="1066800"/>
                <a:chExt cx="1308100" cy="1313268"/>
              </a:xfrm>
              <a:grpFill/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291F3AE4-E432-D67A-D9FE-28EA2DF9F4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4801" y="1067148"/>
                  <a:ext cx="1062069" cy="1062038"/>
                </a:xfrm>
                <a:prstGeom prst="ellipse">
                  <a:avLst/>
                </a:prstGeom>
                <a:grpFill/>
                <a:ln w="9525">
                  <a:solidFill>
                    <a:srgbClr val="0D0D0D"/>
                  </a:solidFill>
                  <a:round/>
                  <a:headEnd/>
                  <a:tailEnd/>
                </a:ln>
                <a:effectLst>
                  <a:outerShdw dist="22987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FFFFFF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90941B7D-A60A-C3E3-33A7-4D475FC0E1B6}"/>
                    </a:ext>
                  </a:extLst>
                </p:cNvPr>
                <p:cNvSpPr/>
                <p:nvPr/>
              </p:nvSpPr>
              <p:spPr>
                <a:xfrm rot="1981304">
                  <a:off x="3931169" y="1304224"/>
                  <a:ext cx="978040" cy="1075844"/>
                </a:xfrm>
                <a:prstGeom prst="ellipse">
                  <a:avLst/>
                </a:prstGeom>
                <a:grpFill/>
                <a:ln w="50800">
                  <a:gradFill flip="none" rotWithShape="1">
                    <a:gsLst>
                      <a:gs pos="1000">
                        <a:schemeClr val="tx1">
                          <a:lumMod val="95000"/>
                          <a:lumOff val="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</a:gsLst>
                    <a:lin ang="0" scaled="1"/>
                    <a:tileRect/>
                  </a:gradFill>
                </a:ln>
                <a:effectLst>
                  <a:innerShdw blurRad="63500" dist="114300" dir="13500000">
                    <a:srgbClr val="000000">
                      <a:alpha val="50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FFFFFF"/>
                    </a:solidFill>
                    <a:ea typeface="ＭＳ Ｐゴシック" charset="-128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BBB7E577-69E4-5991-BC06-4F14CEEBDE43}"/>
                    </a:ext>
                  </a:extLst>
                </p:cNvPr>
                <p:cNvSpPr/>
                <p:nvPr/>
              </p:nvSpPr>
              <p:spPr>
                <a:xfrm>
                  <a:off x="4127468" y="1398894"/>
                  <a:ext cx="580131" cy="443378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FFFFFF"/>
                    </a:solidFill>
                    <a:ea typeface="ＭＳ Ｐゴシック" charset="-128"/>
                  </a:endParaRPr>
                </a:p>
              </p:txBody>
            </p:sp>
            <p:sp>
              <p:nvSpPr>
                <p:cNvPr id="27" name="Freeform 50">
                  <a:extLst>
                    <a:ext uri="{FF2B5EF4-FFF2-40B4-BE49-F238E27FC236}">
                      <a16:creationId xmlns:a16="http://schemas.microsoft.com/office/drawing/2014/main" id="{DBDA513B-8A37-1CAE-9EB1-22112840FA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17936" y="1124298"/>
                  <a:ext cx="535004" cy="928688"/>
                </a:xfrm>
                <a:custGeom>
                  <a:avLst/>
                  <a:gdLst>
                    <a:gd name="T0" fmla="*/ 497167 w 643466"/>
                    <a:gd name="T1" fmla="*/ 923392 h 928160"/>
                    <a:gd name="T2" fmla="*/ 307099 w 643466"/>
                    <a:gd name="T3" fmla="*/ 789966 h 928160"/>
                    <a:gd name="T4" fmla="*/ 249023 w 643466"/>
                    <a:gd name="T5" fmla="*/ 554882 h 928160"/>
                    <a:gd name="T6" fmla="*/ 227905 w 643466"/>
                    <a:gd name="T7" fmla="*/ 389689 h 928160"/>
                    <a:gd name="T8" fmla="*/ 201506 w 643466"/>
                    <a:gd name="T9" fmla="*/ 268970 h 928160"/>
                    <a:gd name="T10" fmla="*/ 138151 w 643466"/>
                    <a:gd name="T11" fmla="*/ 129190 h 928160"/>
                    <a:gd name="T12" fmla="*/ 37837 w 643466"/>
                    <a:gd name="T13" fmla="*/ 21179 h 928160"/>
                    <a:gd name="T14" fmla="*/ 365176 w 643466"/>
                    <a:gd name="T15" fmla="*/ 256263 h 928160"/>
                    <a:gd name="T16" fmla="*/ 470769 w 643466"/>
                    <a:gd name="T17" fmla="*/ 396042 h 928160"/>
                    <a:gd name="T18" fmla="*/ 518285 w 643466"/>
                    <a:gd name="T19" fmla="*/ 542175 h 928160"/>
                    <a:gd name="T20" fmla="*/ 534124 w 643466"/>
                    <a:gd name="T21" fmla="*/ 707369 h 928160"/>
                    <a:gd name="T22" fmla="*/ 513006 w 643466"/>
                    <a:gd name="T23" fmla="*/ 853502 h 928160"/>
                    <a:gd name="T24" fmla="*/ 497167 w 643466"/>
                    <a:gd name="T25" fmla="*/ 923392 h 92816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643466"/>
                    <a:gd name="T40" fmla="*/ 0 h 928160"/>
                    <a:gd name="T41" fmla="*/ 643466 w 643466"/>
                    <a:gd name="T42" fmla="*/ 928160 h 92816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643466" h="928160">
                      <a:moveTo>
                        <a:pt x="597958" y="922867"/>
                      </a:moveTo>
                      <a:cubicBezTo>
                        <a:pt x="556683" y="912284"/>
                        <a:pt x="419100" y="850900"/>
                        <a:pt x="369358" y="789517"/>
                      </a:cubicBezTo>
                      <a:cubicBezTo>
                        <a:pt x="319616" y="728134"/>
                        <a:pt x="315383" y="621242"/>
                        <a:pt x="299508" y="554567"/>
                      </a:cubicBezTo>
                      <a:cubicBezTo>
                        <a:pt x="283633" y="487892"/>
                        <a:pt x="283633" y="437092"/>
                        <a:pt x="274108" y="389467"/>
                      </a:cubicBezTo>
                      <a:cubicBezTo>
                        <a:pt x="264583" y="341842"/>
                        <a:pt x="260350" y="312209"/>
                        <a:pt x="242358" y="268817"/>
                      </a:cubicBezTo>
                      <a:cubicBezTo>
                        <a:pt x="224366" y="225425"/>
                        <a:pt x="198966" y="170392"/>
                        <a:pt x="166158" y="129117"/>
                      </a:cubicBezTo>
                      <a:cubicBezTo>
                        <a:pt x="133350" y="87842"/>
                        <a:pt x="0" y="0"/>
                        <a:pt x="45508" y="21167"/>
                      </a:cubicBezTo>
                      <a:cubicBezTo>
                        <a:pt x="91016" y="42334"/>
                        <a:pt x="352425" y="193675"/>
                        <a:pt x="439208" y="256117"/>
                      </a:cubicBezTo>
                      <a:cubicBezTo>
                        <a:pt x="525991" y="318559"/>
                        <a:pt x="535516" y="348192"/>
                        <a:pt x="566208" y="395817"/>
                      </a:cubicBezTo>
                      <a:cubicBezTo>
                        <a:pt x="596900" y="443442"/>
                        <a:pt x="610658" y="490009"/>
                        <a:pt x="623358" y="541867"/>
                      </a:cubicBezTo>
                      <a:cubicBezTo>
                        <a:pt x="636058" y="593725"/>
                        <a:pt x="643466" y="655109"/>
                        <a:pt x="642408" y="706967"/>
                      </a:cubicBezTo>
                      <a:cubicBezTo>
                        <a:pt x="641350" y="758825"/>
                        <a:pt x="630767" y="809625"/>
                        <a:pt x="617008" y="853017"/>
                      </a:cubicBezTo>
                      <a:cubicBezTo>
                        <a:pt x="594783" y="928160"/>
                        <a:pt x="624417" y="835024"/>
                        <a:pt x="597958" y="922867"/>
                      </a:cubicBezTo>
                      <a:close/>
                    </a:path>
                  </a:pathLst>
                </a:custGeom>
                <a:grpFill/>
                <a:ln w="9525">
                  <a:noFill/>
                  <a:miter lim="800000"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FFFFFF"/>
                    </a:solidFill>
                    <a:latin typeface="Calibri" pitchFamily="34" charset="0"/>
                  </a:endParaRPr>
                </a:p>
              </p:txBody>
            </p:sp>
          </p:grpSp>
        </p:grpSp>
        <p:grpSp>
          <p:nvGrpSpPr>
            <p:cNvPr id="9" name="Group 2">
              <a:extLst>
                <a:ext uri="{FF2B5EF4-FFF2-40B4-BE49-F238E27FC236}">
                  <a16:creationId xmlns:a16="http://schemas.microsoft.com/office/drawing/2014/main" id="{470A1D53-8FED-5973-91BA-151A560C54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11800" y="2063750"/>
              <a:ext cx="1036638" cy="1074738"/>
              <a:chOff x="3873500" y="1304224"/>
              <a:chExt cx="1035709" cy="107584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2409645-86AD-95AB-1B5D-C002C1026C9A}"/>
                  </a:ext>
                </a:extLst>
              </p:cNvPr>
              <p:cNvSpPr/>
              <p:nvPr/>
            </p:nvSpPr>
            <p:spPr>
              <a:xfrm rot="1981304">
                <a:off x="3931169" y="1304224"/>
                <a:ext cx="978040" cy="1075844"/>
              </a:xfrm>
              <a:prstGeom prst="ellipse">
                <a:avLst/>
              </a:prstGeom>
              <a:gradFill flip="none" rotWithShape="1">
                <a:gsLst>
                  <a:gs pos="63000">
                    <a:srgbClr val="800000"/>
                  </a:gs>
                  <a:gs pos="1000">
                    <a:srgbClr val="E65653"/>
                  </a:gs>
                  <a:gs pos="36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gradFill flip="none" rotWithShape="1"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0" scaled="1"/>
                  <a:tileRect/>
                </a:gradFill>
              </a:ln>
              <a:effectLst>
                <a:innerShdw blurRad="63500" dist="114300" dir="13500000">
                  <a:srgbClr val="000000">
                    <a:alpha val="50000"/>
                  </a:srgb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charset="-128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5E5BAFF-E7C0-DD7E-E5D2-2A0FCA04C27D}"/>
                  </a:ext>
                </a:extLst>
              </p:cNvPr>
              <p:cNvSpPr/>
              <p:nvPr/>
            </p:nvSpPr>
            <p:spPr>
              <a:xfrm>
                <a:off x="4127468" y="1398894"/>
                <a:ext cx="580131" cy="443378"/>
              </a:xfrm>
              <a:prstGeom prst="ellipse">
                <a:avLst/>
              </a:prstGeom>
              <a:gradFill>
                <a:gsLst>
                  <a:gs pos="1000">
                    <a:srgbClr val="FF0000">
                      <a:alpha val="50000"/>
                    </a:srgbClr>
                  </a:gs>
                  <a:gs pos="100000">
                    <a:schemeClr val="bg1">
                      <a:lumMod val="95000"/>
                      <a:alpha val="5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charset="-128"/>
                </a:endParaRPr>
              </a:p>
            </p:txBody>
          </p:sp>
          <p:sp>
            <p:nvSpPr>
              <p:cNvPr id="19" name="TextBox 15">
                <a:extLst>
                  <a:ext uri="{FF2B5EF4-FFF2-40B4-BE49-F238E27FC236}">
                    <a16:creationId xmlns:a16="http://schemas.microsoft.com/office/drawing/2014/main" id="{F6DF53C9-53B4-2211-A549-CB251277F7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73500" y="1622051"/>
                <a:ext cx="959577" cy="36971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8100" dir="2700000" rotWithShape="0">
                  <a:srgbClr val="808080">
                    <a:alpha val="42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9pPr>
              </a:lstStyle>
              <a:p>
                <a:pPr algn="ctr" eaLnBrk="1" hangingPunct="1"/>
                <a:r>
                  <a:rPr lang="nb-NO" altLang="en-US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STOP</a:t>
                </a:r>
              </a:p>
            </p:txBody>
          </p:sp>
        </p:grpSp>
        <p:grpSp>
          <p:nvGrpSpPr>
            <p:cNvPr id="10" name="Group 3">
              <a:extLst>
                <a:ext uri="{FF2B5EF4-FFF2-40B4-BE49-F238E27FC236}">
                  <a16:creationId xmlns:a16="http://schemas.microsoft.com/office/drawing/2014/main" id="{4E83600B-8C89-26FD-B964-3EEFF410D3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22913" y="3529013"/>
              <a:ext cx="979487" cy="1076325"/>
              <a:chOff x="3871813" y="2739271"/>
              <a:chExt cx="978040" cy="1075844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61355E49-7F7A-1401-10F3-D4C0945B93F5}"/>
                  </a:ext>
                </a:extLst>
              </p:cNvPr>
              <p:cNvSpPr/>
              <p:nvPr/>
            </p:nvSpPr>
            <p:spPr>
              <a:xfrm rot="1981304">
                <a:off x="3871813" y="2739271"/>
                <a:ext cx="978040" cy="107584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C000"/>
                  </a:gs>
                  <a:gs pos="18000">
                    <a:srgbClr val="FFFF00"/>
                  </a:gs>
                  <a:gs pos="57000">
                    <a:srgbClr val="FFC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gradFill flip="none" rotWithShape="1"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0" scaled="1"/>
                  <a:tileRect/>
                </a:gradFill>
              </a:ln>
              <a:effectLst>
                <a:innerShdw blurRad="63500" dist="114300" dir="13500000">
                  <a:srgbClr val="000000">
                    <a:alpha val="50000"/>
                  </a:srgb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FFC000"/>
                  </a:solidFill>
                  <a:ea typeface="ＭＳ Ｐゴシック" charset="-128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8DCDE252-1A09-8596-8E4C-5F079296D98B}"/>
                  </a:ext>
                </a:extLst>
              </p:cNvPr>
              <p:cNvSpPr/>
              <p:nvPr/>
            </p:nvSpPr>
            <p:spPr>
              <a:xfrm>
                <a:off x="4100519" y="2813292"/>
                <a:ext cx="580131" cy="443378"/>
              </a:xfrm>
              <a:prstGeom prst="ellipse">
                <a:avLst/>
              </a:prstGeom>
              <a:gradFill>
                <a:gsLst>
                  <a:gs pos="1000">
                    <a:srgbClr val="FFC000"/>
                  </a:gs>
                  <a:gs pos="100000">
                    <a:schemeClr val="bg1">
                      <a:lumMod val="95000"/>
                      <a:alpha val="5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charset="-128"/>
                </a:endParaRPr>
              </a:p>
            </p:txBody>
          </p:sp>
          <p:sp>
            <p:nvSpPr>
              <p:cNvPr id="16" name="TextBox 24">
                <a:extLst>
                  <a:ext uri="{FF2B5EF4-FFF2-40B4-BE49-F238E27FC236}">
                    <a16:creationId xmlns:a16="http://schemas.microsoft.com/office/drawing/2014/main" id="{3CA90EDA-7751-6AE0-95C8-FBC75EF5A7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73500" y="3070911"/>
                <a:ext cx="959577" cy="369167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8100" dir="2700000" rotWithShape="0">
                  <a:srgbClr val="808080">
                    <a:alpha val="42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9pPr>
              </a:lstStyle>
              <a:p>
                <a:pPr algn="ctr" eaLnBrk="1" hangingPunct="1"/>
                <a:r>
                  <a:rPr lang="nb-NO" altLang="en-US">
                    <a:solidFill>
                      <a:srgbClr val="000000"/>
                    </a:solidFill>
                    <a:latin typeface="Calibri" panose="020F0502020204030204" pitchFamily="34" charset="0"/>
                  </a:rPr>
                  <a:t>WAIT</a:t>
                </a:r>
              </a:p>
            </p:txBody>
          </p:sp>
        </p:grp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6E97EC39-CEAC-C4D7-B349-EC30CEE47C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91163" y="5032375"/>
              <a:ext cx="1087437" cy="1076325"/>
              <a:chOff x="3873500" y="4110014"/>
              <a:chExt cx="1085789" cy="1075843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9DB92B9F-25C9-12FB-26D0-30767B0DABDA}"/>
                  </a:ext>
                </a:extLst>
              </p:cNvPr>
              <p:cNvSpPr/>
              <p:nvPr/>
            </p:nvSpPr>
            <p:spPr>
              <a:xfrm rot="1981304">
                <a:off x="3981249" y="4110014"/>
                <a:ext cx="978040" cy="1075843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2D2D2D"/>
                  </a:gs>
                  <a:gs pos="0">
                    <a:schemeClr val="accent5">
                      <a:lumMod val="60000"/>
                      <a:lumOff val="40000"/>
                    </a:schemeClr>
                  </a:gs>
                  <a:gs pos="48000">
                    <a:srgbClr val="199728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gradFill flip="none" rotWithShape="1"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0" scaled="1"/>
                  <a:tileRect/>
                </a:gradFill>
              </a:ln>
              <a:effectLst>
                <a:innerShdw blurRad="63500" dist="114300" dir="13500000">
                  <a:srgbClr val="000000">
                    <a:alpha val="50000"/>
                  </a:srgb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charset="-128"/>
                </a:endParaRPr>
              </a:p>
            </p:txBody>
          </p:sp>
          <p:sp>
            <p:nvSpPr>
              <p:cNvPr id="13" name="TextBox 25">
                <a:extLst>
                  <a:ext uri="{FF2B5EF4-FFF2-40B4-BE49-F238E27FC236}">
                    <a16:creationId xmlns:a16="http://schemas.microsoft.com/office/drawing/2014/main" id="{50DEE3FA-55FB-6B4B-3C1F-BED045AF60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73500" y="4483743"/>
                <a:ext cx="959577" cy="369167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8100" dir="2700000" rotWithShape="0">
                  <a:srgbClr val="808080">
                    <a:alpha val="42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9pPr>
              </a:lstStyle>
              <a:p>
                <a:pPr algn="ctr" eaLnBrk="1" hangingPunct="1"/>
                <a:r>
                  <a:rPr lang="nb-NO" altLang="en-US">
                    <a:latin typeface="Calibri" panose="020F0502020204030204" pitchFamily="34" charset="0"/>
                  </a:rPr>
                  <a:t>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98480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0500AE9-85DC-2FA9-1490-BD50F7C08B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8214" y="582393"/>
            <a:ext cx="7896446" cy="59782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365B6D"/>
                </a:solidFill>
                <a:latin typeface="Barlow Bold"/>
              </a:rPr>
              <a:t>4.DIVERSION OF AIRPORT REVENUE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B5379E-7F20-05F7-D819-2A528308CB50}"/>
              </a:ext>
            </a:extLst>
          </p:cNvPr>
          <p:cNvSpPr txBox="1"/>
          <p:nvPr/>
        </p:nvSpPr>
        <p:spPr>
          <a:xfrm>
            <a:off x="755255" y="1460459"/>
            <a:ext cx="9036815" cy="2244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>
              <a:lnSpc>
                <a:spcPts val="3520"/>
              </a:lnSpc>
              <a:buFont typeface="Arial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Really important . . . And really bad</a:t>
            </a:r>
          </a:p>
          <a:p>
            <a:pPr marL="690881" lvl="1" indent="-345440">
              <a:lnSpc>
                <a:spcPts val="3520"/>
              </a:lnSpc>
              <a:buFont typeface="Arial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Very common and complex problem for airports owned by general purpose municipalities</a:t>
            </a:r>
          </a:p>
          <a:p>
            <a:pPr marL="690881" lvl="1" indent="-345440">
              <a:lnSpc>
                <a:spcPts val="3520"/>
              </a:lnSpc>
              <a:buFont typeface="Arial"/>
              <a:buChar char="•"/>
            </a:pPr>
            <a:r>
              <a:rPr lang="en-US" sz="2400" spc="12" dirty="0" err="1">
                <a:solidFill>
                  <a:srgbClr val="1D4355"/>
                </a:solidFill>
                <a:latin typeface="Barlow Light Bold"/>
              </a:rPr>
              <a:t>Clawback</a:t>
            </a: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  - six years</a:t>
            </a:r>
          </a:p>
          <a:p>
            <a:pPr marL="690881" lvl="1" indent="-345440">
              <a:lnSpc>
                <a:spcPts val="3520"/>
              </a:lnSpc>
              <a:buFont typeface="Arial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Treble damages (should never happen)</a:t>
            </a:r>
          </a:p>
        </p:txBody>
      </p:sp>
    </p:spTree>
    <p:extLst>
      <p:ext uri="{BB962C8B-B14F-4D97-AF65-F5344CB8AC3E}">
        <p14:creationId xmlns:p14="http://schemas.microsoft.com/office/powerpoint/2010/main" val="806247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24ECE21-0F5B-1DE6-C87B-DF1805238F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40217514-67A7-4DD2-FA85-0B327ECA3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201812" y="4029741"/>
            <a:ext cx="3562608" cy="2828259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DA75092E-9BB3-E640-AC9B-F6190C3098CF}"/>
              </a:ext>
            </a:extLst>
          </p:cNvPr>
          <p:cNvSpPr txBox="1"/>
          <p:nvPr/>
        </p:nvSpPr>
        <p:spPr>
          <a:xfrm>
            <a:off x="5485209" y="4284923"/>
            <a:ext cx="3172723" cy="743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>
                <a:solidFill>
                  <a:srgbClr val="F7F7F7"/>
                </a:solidFill>
                <a:latin typeface="Barlow Bold"/>
              </a:rPr>
              <a:t>Airport </a:t>
            </a:r>
          </a:p>
          <a:p>
            <a:pPr algn="ctr">
              <a:lnSpc>
                <a:spcPts val="3000"/>
              </a:lnSpc>
            </a:pPr>
            <a:r>
              <a:rPr lang="en-US" sz="2400" dirty="0">
                <a:solidFill>
                  <a:srgbClr val="F7F7F7"/>
                </a:solidFill>
                <a:latin typeface="Barlow Bold"/>
              </a:rPr>
              <a:t>Stakeholders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38404D-EEE4-F2CB-411A-F1CBEF6EB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004" y="477673"/>
            <a:ext cx="1392314" cy="148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60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C49B57A-340D-B444-8194-F3D21A1EBA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3098" y="646187"/>
            <a:ext cx="5897525" cy="661618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365B6D"/>
                </a:solidFill>
                <a:latin typeface="Barlow Bold"/>
              </a:rPr>
              <a:t>A ROLE WITH MANY HATS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9D6E29-6693-62C6-8A19-647ED0922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3" y="14251"/>
            <a:ext cx="1487557" cy="15869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BC8466-740E-E420-BECC-B84565D03B2F}"/>
              </a:ext>
            </a:extLst>
          </p:cNvPr>
          <p:cNvSpPr txBox="1"/>
          <p:nvPr/>
        </p:nvSpPr>
        <p:spPr>
          <a:xfrm>
            <a:off x="2102693" y="1409216"/>
            <a:ext cx="4478859" cy="40395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20"/>
              </a:lnSpc>
            </a:pPr>
            <a:endParaRPr sz="2400" dirty="0"/>
          </a:p>
          <a:p>
            <a:pPr marL="690881" lvl="1" indent="-345440">
              <a:lnSpc>
                <a:spcPts val="3520"/>
              </a:lnSpc>
              <a:buFont typeface="Arial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Counselor</a:t>
            </a:r>
          </a:p>
          <a:p>
            <a:pPr marL="690881" lvl="1" indent="-345440">
              <a:lnSpc>
                <a:spcPts val="3520"/>
              </a:lnSpc>
              <a:buFont typeface="Arial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Negotiator</a:t>
            </a:r>
          </a:p>
          <a:p>
            <a:pPr marL="690881" lvl="1" indent="-345440">
              <a:lnSpc>
                <a:spcPts val="3520"/>
              </a:lnSpc>
              <a:buFont typeface="Arial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Mediator</a:t>
            </a:r>
          </a:p>
          <a:p>
            <a:pPr marL="690881" lvl="1" indent="-345440">
              <a:lnSpc>
                <a:spcPts val="3520"/>
              </a:lnSpc>
              <a:buFont typeface="Arial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Litigator</a:t>
            </a:r>
          </a:p>
          <a:p>
            <a:pPr marL="690881" lvl="1" indent="-345440">
              <a:lnSpc>
                <a:spcPts val="3520"/>
              </a:lnSpc>
              <a:buFont typeface="Arial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Therapist </a:t>
            </a:r>
          </a:p>
          <a:p>
            <a:pPr>
              <a:lnSpc>
                <a:spcPts val="3520"/>
              </a:lnSpc>
            </a:pPr>
            <a:endParaRPr lang="en-US" sz="3200" spc="12" dirty="0">
              <a:solidFill>
                <a:srgbClr val="1D4355"/>
              </a:solidFill>
              <a:latin typeface="Barlow Light Bold"/>
            </a:endParaRPr>
          </a:p>
          <a:p>
            <a:pPr>
              <a:lnSpc>
                <a:spcPts val="3520"/>
              </a:lnSpc>
            </a:pPr>
            <a:endParaRPr lang="en-US" sz="3200" spc="12" dirty="0">
              <a:solidFill>
                <a:srgbClr val="1D4355"/>
              </a:solidFill>
              <a:latin typeface="Barlow Light Bold"/>
            </a:endParaRPr>
          </a:p>
          <a:p>
            <a:pPr>
              <a:lnSpc>
                <a:spcPts val="3520"/>
              </a:lnSpc>
            </a:pPr>
            <a:endParaRPr lang="en-US" sz="3200" spc="12" dirty="0">
              <a:solidFill>
                <a:srgbClr val="1D4355"/>
              </a:solidFill>
              <a:latin typeface="Barlow Light Bold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5FC5BF4-D0F4-09D9-F603-D13740A631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29673" y="1780953"/>
            <a:ext cx="3384698" cy="507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74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131">
            <a:extLst>
              <a:ext uri="{FF2B5EF4-FFF2-40B4-BE49-F238E27FC236}">
                <a16:creationId xmlns:a16="http://schemas.microsoft.com/office/drawing/2014/main" id="{CA34F594-11DE-F037-2240-783E6FD4B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" y="0"/>
            <a:ext cx="121843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21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F341D15-7032-F4D2-C685-31477C227E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3389" y="667246"/>
            <a:ext cx="6716232" cy="1044389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3600" b="1" dirty="0">
                <a:solidFill>
                  <a:srgbClr val="F7F7F7"/>
                </a:solidFill>
                <a:latin typeface="Barlow Bold"/>
              </a:rPr>
              <a:t>FAA REGULATION LEADS TO PREEMPTION</a:t>
            </a:r>
          </a:p>
          <a:p>
            <a:endParaRPr lang="en-US" dirty="0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78468B89-18F7-30CE-77C3-FBFFC4854B8E}"/>
              </a:ext>
            </a:extLst>
          </p:cNvPr>
          <p:cNvGrpSpPr>
            <a:grpSpLocks noChangeAspect="1"/>
          </p:cNvGrpSpPr>
          <p:nvPr/>
        </p:nvGrpSpPr>
        <p:grpSpPr>
          <a:xfrm>
            <a:off x="8131977" y="510363"/>
            <a:ext cx="3864292" cy="3993634"/>
            <a:chOff x="0" y="0"/>
            <a:chExt cx="6362700" cy="6575666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07271BE-4ACB-D259-6CBA-A05DD242E7B1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>
              <a:blip r:embed="rId2"/>
              <a:stretch>
                <a:fillRect l="-27563" r="-2756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3567523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E7836C0-A34B-1B97-567A-2D227C8878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6259" y="1000262"/>
            <a:ext cx="7481776" cy="810474"/>
          </a:xfrm>
        </p:spPr>
        <p:txBody>
          <a:bodyPr/>
          <a:lstStyle/>
          <a:p>
            <a:r>
              <a:rPr lang="en-US" sz="4000" b="1" dirty="0">
                <a:solidFill>
                  <a:srgbClr val="1D4355"/>
                </a:solidFill>
                <a:latin typeface="Barlow Bold"/>
              </a:rPr>
              <a:t>FEDERAL PREEMPTION I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84C667-0979-575D-4C78-6F743B2708D0}"/>
              </a:ext>
            </a:extLst>
          </p:cNvPr>
          <p:cNvSpPr txBox="1"/>
          <p:nvPr/>
        </p:nvSpPr>
        <p:spPr>
          <a:xfrm>
            <a:off x="2465468" y="1988289"/>
            <a:ext cx="7720523" cy="3975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Types of preemption</a:t>
            </a:r>
          </a:p>
          <a:p>
            <a:pPr marL="914400" lvl="1" indent="-4572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Field (everything)</a:t>
            </a:r>
          </a:p>
          <a:p>
            <a:pPr marL="914400" lvl="1" indent="-4572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Conflict (where in conflict with federal law)</a:t>
            </a:r>
          </a:p>
          <a:p>
            <a:pPr>
              <a:lnSpc>
                <a:spcPts val="2500"/>
              </a:lnSpc>
            </a:pPr>
            <a:endParaRPr lang="en-US" sz="2400" spc="12" dirty="0">
              <a:solidFill>
                <a:srgbClr val="1D4355"/>
              </a:solidFill>
              <a:latin typeface="Barlow Light Bold"/>
            </a:endParaRPr>
          </a:p>
          <a:p>
            <a:pPr marL="457200" indent="-457200"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Sources of preemption</a:t>
            </a:r>
          </a:p>
          <a:p>
            <a:pPr marL="914400" lvl="1" indent="-4572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Express (federal statutes)</a:t>
            </a:r>
          </a:p>
          <a:p>
            <a:pPr marL="914400" lvl="1" indent="-4572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Implied (from Congressional intent or case law)</a:t>
            </a:r>
          </a:p>
          <a:p>
            <a:pPr>
              <a:lnSpc>
                <a:spcPts val="2500"/>
              </a:lnSpc>
            </a:pPr>
            <a:endParaRPr lang="en-US" sz="2400" spc="12" dirty="0">
              <a:solidFill>
                <a:srgbClr val="1D4355"/>
              </a:solidFill>
              <a:latin typeface="Barlow Light Bold"/>
            </a:endParaRPr>
          </a:p>
          <a:p>
            <a:pPr marL="457200" indent="-457200"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Most – but not all – issues concerning land use and operational restrictions fall within conflict and implied preemption</a:t>
            </a:r>
          </a:p>
          <a:p>
            <a:pPr>
              <a:lnSpc>
                <a:spcPts val="3520"/>
              </a:lnSpc>
            </a:pPr>
            <a:endParaRPr lang="en-US" sz="3200" spc="12" dirty="0">
              <a:solidFill>
                <a:srgbClr val="1D4355"/>
              </a:solidFill>
              <a:latin typeface="Barlow Light Bold"/>
            </a:endParaRPr>
          </a:p>
        </p:txBody>
      </p:sp>
    </p:spTree>
    <p:extLst>
      <p:ext uri="{BB962C8B-B14F-4D97-AF65-F5344CB8AC3E}">
        <p14:creationId xmlns:p14="http://schemas.microsoft.com/office/powerpoint/2010/main" val="40163016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AAF179E-8150-8C98-295F-D9C422F9CE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87525" y="1052623"/>
            <a:ext cx="7417981" cy="701749"/>
          </a:xfrm>
        </p:spPr>
        <p:txBody>
          <a:bodyPr/>
          <a:lstStyle/>
          <a:p>
            <a:r>
              <a:rPr lang="en-US" sz="4000" b="1" dirty="0">
                <a:solidFill>
                  <a:srgbClr val="1D4355"/>
                </a:solidFill>
                <a:latin typeface="Barlow Bold"/>
              </a:rPr>
              <a:t>FEDERAL PREEMPTION II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9C8710-40B4-5F19-51C2-B46C2F697718}"/>
              </a:ext>
            </a:extLst>
          </p:cNvPr>
          <p:cNvSpPr txBox="1"/>
          <p:nvPr/>
        </p:nvSpPr>
        <p:spPr>
          <a:xfrm>
            <a:off x="2087525" y="2040332"/>
            <a:ext cx="9403890" cy="2887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lang="en-US" sz="2800" spc="12" dirty="0">
                <a:solidFill>
                  <a:srgbClr val="1D4355"/>
                </a:solidFill>
                <a:latin typeface="Barlow Light Bold"/>
              </a:rPr>
              <a:t>Operation of national aviation system is a “cooperative scheme”</a:t>
            </a:r>
          </a:p>
          <a:p>
            <a:pPr marL="914400" lvl="1" indent="-4572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800" spc="12" dirty="0">
                <a:solidFill>
                  <a:srgbClr val="1D4355"/>
                </a:solidFill>
                <a:latin typeface="Barlow Light Bold"/>
              </a:rPr>
              <a:t>FAA (aircraft  and airspace)</a:t>
            </a:r>
          </a:p>
          <a:p>
            <a:pPr marL="914400" lvl="1" indent="-4572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800" spc="12" dirty="0">
                <a:solidFill>
                  <a:srgbClr val="1D4355"/>
                </a:solidFill>
                <a:latin typeface="Barlow Light Bold"/>
              </a:rPr>
              <a:t>Airports (ground operations; airport operations)</a:t>
            </a:r>
          </a:p>
          <a:p>
            <a:pPr marL="914400" lvl="1" indent="-4572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800" spc="12" dirty="0">
                <a:solidFill>
                  <a:srgbClr val="1D4355"/>
                </a:solidFill>
                <a:latin typeface="Barlow Light Bold"/>
              </a:rPr>
              <a:t>Congress has preserved “proprietary powers and rights” of airport operators (not police powers)</a:t>
            </a:r>
          </a:p>
          <a:p>
            <a:pPr>
              <a:lnSpc>
                <a:spcPts val="2500"/>
              </a:lnSpc>
            </a:pPr>
            <a:endParaRPr lang="en-US" sz="2800" spc="12" dirty="0">
              <a:solidFill>
                <a:srgbClr val="1D4355"/>
              </a:solidFill>
              <a:latin typeface="Barlow Light Bold"/>
            </a:endParaRPr>
          </a:p>
          <a:p>
            <a:pPr marL="457200" indent="-457200"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lang="en-US" sz="2800" spc="12" dirty="0">
                <a:solidFill>
                  <a:srgbClr val="1D4355"/>
                </a:solidFill>
                <a:latin typeface="Barlow Light Bold"/>
              </a:rPr>
              <a:t>Jurisprudence has evolved in the last 100 years</a:t>
            </a:r>
          </a:p>
          <a:p>
            <a:pPr marL="914400" lvl="1" indent="-4572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800" spc="12" dirty="0">
                <a:solidFill>
                  <a:srgbClr val="1D4355"/>
                </a:solidFill>
                <a:latin typeface="Barlow Light Bold"/>
              </a:rPr>
              <a:t>Few bright lines</a:t>
            </a:r>
          </a:p>
        </p:txBody>
      </p:sp>
    </p:spTree>
    <p:extLst>
      <p:ext uri="{BB962C8B-B14F-4D97-AF65-F5344CB8AC3E}">
        <p14:creationId xmlns:p14="http://schemas.microsoft.com/office/powerpoint/2010/main" val="2053270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568691-ED0F-FBE5-FD0C-568FBA9D9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34" y="0"/>
            <a:ext cx="11532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94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69BB9-7D73-8B50-EEFC-5042399617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798" y="1130969"/>
            <a:ext cx="7844591" cy="1636294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1D4355"/>
                </a:solidFill>
                <a:latin typeface="Barlow Bold"/>
              </a:rPr>
              <a:t>TODAY’S PRESENTATION </a:t>
            </a:r>
            <a:br>
              <a:rPr lang="en-US" sz="6000" dirty="0">
                <a:solidFill>
                  <a:srgbClr val="1D4355"/>
                </a:solidFill>
                <a:latin typeface="Barlow Bold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37D909-D04E-3819-A134-07158960E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3761" y="2430378"/>
            <a:ext cx="8634663" cy="2803358"/>
          </a:xfrm>
        </p:spPr>
        <p:txBody>
          <a:bodyPr/>
          <a:lstStyle/>
          <a:p>
            <a:pPr marL="690881" lvl="1" indent="-345440" algn="l">
              <a:lnSpc>
                <a:spcPts val="3520"/>
              </a:lnSpc>
              <a:buFont typeface="Arial"/>
              <a:buChar char="•"/>
            </a:pPr>
            <a:r>
              <a:rPr lang="en-US" sz="2800" spc="12" dirty="0">
                <a:solidFill>
                  <a:srgbClr val="1D4355"/>
                </a:solidFill>
                <a:latin typeface="Barlow Light Bold"/>
              </a:rPr>
              <a:t>Basics of airport law</a:t>
            </a:r>
          </a:p>
          <a:p>
            <a:pPr marL="690881" lvl="1" indent="-345440" algn="l">
              <a:lnSpc>
                <a:spcPts val="3520"/>
              </a:lnSpc>
              <a:buFont typeface="Arial"/>
              <a:buChar char="•"/>
            </a:pPr>
            <a:r>
              <a:rPr lang="en-US" sz="2800" spc="12" dirty="0">
                <a:solidFill>
                  <a:srgbClr val="1D4355"/>
                </a:solidFill>
                <a:latin typeface="Barlow Light Bold"/>
              </a:rPr>
              <a:t>Focus on federal law and regulations</a:t>
            </a:r>
          </a:p>
          <a:p>
            <a:pPr marL="690881" lvl="1" indent="-345440" algn="l">
              <a:lnSpc>
                <a:spcPts val="3520"/>
              </a:lnSpc>
              <a:buFont typeface="Arial"/>
              <a:buChar char="•"/>
            </a:pPr>
            <a:r>
              <a:rPr lang="en-US" sz="2800" spc="12" dirty="0">
                <a:solidFill>
                  <a:srgbClr val="1D4355"/>
                </a:solidFill>
                <a:latin typeface="Barlow Light Bold"/>
              </a:rPr>
              <a:t>Understand why airport law means airports are not like other local government functions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1370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39FD9FC-308D-AF74-55D0-F563EA4101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7147" y="1503484"/>
            <a:ext cx="8748908" cy="60845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1D4355"/>
                </a:solidFill>
                <a:latin typeface="Barlow Bold"/>
              </a:rPr>
              <a:t>QUESTIONS TO ASK ABOUT STAKEHOLDERS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EC91B-DF56-E17C-94CA-A65B7439F71F}"/>
              </a:ext>
            </a:extLst>
          </p:cNvPr>
          <p:cNvSpPr txBox="1"/>
          <p:nvPr/>
        </p:nvSpPr>
        <p:spPr>
          <a:xfrm>
            <a:off x="1967023" y="2212630"/>
            <a:ext cx="9016410" cy="2333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>
              <a:lnSpc>
                <a:spcPts val="2600"/>
              </a:lnSpc>
              <a:buFont typeface="+mj-lt"/>
              <a:buAutoNum type="arabicPeriod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What is my legal relationship?</a:t>
            </a:r>
          </a:p>
          <a:p>
            <a:pPr marL="514350" indent="-514350">
              <a:lnSpc>
                <a:spcPts val="2600"/>
              </a:lnSpc>
              <a:buFont typeface="+mj-lt"/>
              <a:buAutoNum type="arabicPeriod"/>
            </a:pPr>
            <a:endParaRPr lang="en-US" sz="2400" spc="12" dirty="0">
              <a:solidFill>
                <a:srgbClr val="1D4355"/>
              </a:solidFill>
              <a:latin typeface="Barlow Light Bold"/>
            </a:endParaRPr>
          </a:p>
          <a:p>
            <a:pPr marL="514350" indent="-514350">
              <a:lnSpc>
                <a:spcPts val="2600"/>
              </a:lnSpc>
              <a:buFont typeface="+mj-lt"/>
              <a:buAutoNum type="arabicPeriod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What is the stakeholder’s role?</a:t>
            </a:r>
          </a:p>
          <a:p>
            <a:pPr marL="514350" indent="-514350">
              <a:lnSpc>
                <a:spcPts val="2600"/>
              </a:lnSpc>
              <a:buFont typeface="+mj-lt"/>
              <a:buAutoNum type="arabicPeriod"/>
            </a:pPr>
            <a:endParaRPr lang="en-US" sz="2400" spc="12" dirty="0">
              <a:solidFill>
                <a:srgbClr val="1D4355"/>
              </a:solidFill>
              <a:latin typeface="Barlow Light Bold"/>
            </a:endParaRPr>
          </a:p>
          <a:p>
            <a:pPr marL="514350" indent="-514350">
              <a:lnSpc>
                <a:spcPts val="2600"/>
              </a:lnSpc>
              <a:buFont typeface="+mj-lt"/>
              <a:buAutoNum type="arabicPeriod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Is the relationship governed or influenced by…</a:t>
            </a:r>
          </a:p>
          <a:p>
            <a:pPr marL="914400" lvl="1" indent="-45720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Federal law?</a:t>
            </a:r>
          </a:p>
          <a:p>
            <a:pPr marL="914400" lvl="1" indent="-45720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State or local law?</a:t>
            </a:r>
          </a:p>
        </p:txBody>
      </p:sp>
    </p:spTree>
    <p:extLst>
      <p:ext uri="{BB962C8B-B14F-4D97-AF65-F5344CB8AC3E}">
        <p14:creationId xmlns:p14="http://schemas.microsoft.com/office/powerpoint/2010/main" val="15490790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2807EB59-3575-B728-E972-AF8C4B9CBF55}"/>
              </a:ext>
            </a:extLst>
          </p:cNvPr>
          <p:cNvSpPr txBox="1"/>
          <p:nvPr/>
        </p:nvSpPr>
        <p:spPr>
          <a:xfrm>
            <a:off x="1147722" y="490263"/>
            <a:ext cx="5933562" cy="792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4400" b="1" dirty="0">
                <a:solidFill>
                  <a:srgbClr val="365B6D"/>
                </a:solidFill>
                <a:latin typeface="Barlow Bold"/>
              </a:rPr>
              <a:t>ACCESS PROVIDERS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FF95335F-E05C-906F-E156-C6CF9BE44D7E}"/>
              </a:ext>
            </a:extLst>
          </p:cNvPr>
          <p:cNvSpPr txBox="1"/>
          <p:nvPr/>
        </p:nvSpPr>
        <p:spPr>
          <a:xfrm>
            <a:off x="869179" y="1086804"/>
            <a:ext cx="5808067" cy="4488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20"/>
              </a:lnSpc>
            </a:pPr>
            <a:endParaRPr sz="2400" b="1" dirty="0"/>
          </a:p>
          <a:p>
            <a:pPr marL="690881" lvl="1" indent="-345440">
              <a:lnSpc>
                <a:spcPts val="3520"/>
              </a:lnSpc>
              <a:buFont typeface="Arial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State and local DOTs</a:t>
            </a:r>
          </a:p>
          <a:p>
            <a:pPr marL="690881" lvl="1" indent="-345440">
              <a:lnSpc>
                <a:spcPts val="3520"/>
              </a:lnSpc>
              <a:buFont typeface="Arial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Metropolitan Planning Organizations</a:t>
            </a:r>
          </a:p>
          <a:p>
            <a:pPr marL="690881" lvl="1" indent="-345440">
              <a:lnSpc>
                <a:spcPts val="3520"/>
              </a:lnSpc>
              <a:buFont typeface="Arial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FHWA / FTA</a:t>
            </a:r>
          </a:p>
          <a:p>
            <a:pPr marL="690881" lvl="1" indent="-345440">
              <a:lnSpc>
                <a:spcPts val="3520"/>
              </a:lnSpc>
              <a:buFont typeface="Arial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Uber/Lyft</a:t>
            </a:r>
          </a:p>
          <a:p>
            <a:pPr marL="690881" lvl="1" indent="-345440">
              <a:lnSpc>
                <a:spcPts val="3520"/>
              </a:lnSpc>
              <a:buFont typeface="Arial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Ground access providers</a:t>
            </a:r>
          </a:p>
          <a:p>
            <a:pPr marL="690881" lvl="1" indent="-345440">
              <a:lnSpc>
                <a:spcPts val="3520"/>
              </a:lnSpc>
              <a:buFont typeface="Arial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Local transit</a:t>
            </a:r>
          </a:p>
          <a:p>
            <a:pPr>
              <a:lnSpc>
                <a:spcPts val="3520"/>
              </a:lnSpc>
            </a:pPr>
            <a:endParaRPr lang="en-US" sz="3200" spc="12" dirty="0">
              <a:solidFill>
                <a:srgbClr val="1D4355"/>
              </a:solidFill>
              <a:latin typeface="Barlow Light Bold"/>
            </a:endParaRPr>
          </a:p>
          <a:p>
            <a:pPr>
              <a:lnSpc>
                <a:spcPts val="3520"/>
              </a:lnSpc>
            </a:pPr>
            <a:endParaRPr lang="en-US" sz="3200" spc="12" dirty="0">
              <a:solidFill>
                <a:srgbClr val="1D4355"/>
              </a:solidFill>
              <a:latin typeface="Barlow Light Bold"/>
            </a:endParaRPr>
          </a:p>
          <a:p>
            <a:pPr>
              <a:lnSpc>
                <a:spcPts val="3520"/>
              </a:lnSpc>
            </a:pPr>
            <a:endParaRPr lang="en-US" sz="3200" spc="12" dirty="0">
              <a:solidFill>
                <a:srgbClr val="1D4355"/>
              </a:solidFill>
              <a:latin typeface="Barlow Light Bold"/>
            </a:endParaRPr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3488586E-AC8F-F299-24B1-79BEB401A552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84" y="3983258"/>
            <a:ext cx="5110716" cy="2874742"/>
            <a:chOff x="0" y="0"/>
            <a:chExt cx="11289030" cy="6350000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5FC435BA-EEBA-241E-6591-2724D8C06512}"/>
                </a:ext>
              </a:extLst>
            </p:cNvPr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9339" b="-9339"/>
              </a:stretch>
            </a:blipFill>
          </p:spPr>
        </p:sp>
      </p:grpSp>
      <p:pic>
        <p:nvPicPr>
          <p:cNvPr id="8" name="Picture 6">
            <a:extLst>
              <a:ext uri="{FF2B5EF4-FFF2-40B4-BE49-F238E27FC236}">
                <a16:creationId xmlns:a16="http://schemas.microsoft.com/office/drawing/2014/main" id="{90A7FAD3-78A1-D589-622F-D6A22666B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53949" y="2062715"/>
            <a:ext cx="2275969" cy="1607403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32F487B9-2B74-E157-E76C-19AA4AC81A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15738" y="1839432"/>
            <a:ext cx="2051131" cy="205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248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9BBAB1BD-6087-7376-B141-541E099D6F34}"/>
              </a:ext>
            </a:extLst>
          </p:cNvPr>
          <p:cNvSpPr txBox="1"/>
          <p:nvPr/>
        </p:nvSpPr>
        <p:spPr>
          <a:xfrm>
            <a:off x="223375" y="370507"/>
            <a:ext cx="3742569" cy="7364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solidFill>
                  <a:srgbClr val="365B6D"/>
                </a:solidFill>
                <a:latin typeface="Barlow Bold"/>
              </a:rPr>
              <a:t>NEIGHBORS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8DA70AF6-B5C4-9603-842E-17964856FC03}"/>
              </a:ext>
            </a:extLst>
          </p:cNvPr>
          <p:cNvSpPr txBox="1"/>
          <p:nvPr/>
        </p:nvSpPr>
        <p:spPr>
          <a:xfrm>
            <a:off x="973013" y="1367283"/>
            <a:ext cx="6724959" cy="3099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3520"/>
              </a:lnSpc>
              <a:buFont typeface="Wingdings" panose="05000000000000000000" pitchFamily="2" charset="2"/>
              <a:buChar char="ü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Encroachment and land uses affecting airports</a:t>
            </a:r>
          </a:p>
          <a:p>
            <a:pPr marL="914400" lvl="1" indent="-457200">
              <a:lnSpc>
                <a:spcPts val="3520"/>
              </a:lnSpc>
              <a:buFont typeface="Arial" panose="020B0604020202020204" pitchFamily="34" charset="0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Grant Assurances 20 &amp; 21</a:t>
            </a:r>
          </a:p>
          <a:p>
            <a:pPr marL="914400" lvl="1" indent="-457200">
              <a:lnSpc>
                <a:spcPts val="3520"/>
              </a:lnSpc>
              <a:buFont typeface="Arial" panose="020B0604020202020204" pitchFamily="34" charset="0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State land use / aeronautics laws</a:t>
            </a:r>
          </a:p>
          <a:p>
            <a:pPr marL="914400" lvl="1" indent="-457200">
              <a:lnSpc>
                <a:spcPts val="3520"/>
              </a:lnSpc>
              <a:buFont typeface="Arial" panose="020B0604020202020204" pitchFamily="34" charset="0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Local zoning</a:t>
            </a:r>
          </a:p>
          <a:p>
            <a:pPr marL="914400" lvl="1" indent="-457200">
              <a:lnSpc>
                <a:spcPts val="3520"/>
              </a:lnSpc>
              <a:buFont typeface="Arial" panose="020B0604020202020204" pitchFamily="34" charset="0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IGAs</a:t>
            </a:r>
          </a:p>
          <a:p>
            <a:pPr marL="914400" lvl="1" indent="-457200">
              <a:lnSpc>
                <a:spcPts val="3520"/>
              </a:lnSpc>
              <a:buFont typeface="Arial" panose="020B0604020202020204" pitchFamily="34" charset="0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Part 77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21E734D-43DF-1524-C4A4-510EB09925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89938" y="370507"/>
            <a:ext cx="4085104" cy="2470121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42FB85B-ACF6-13E7-884E-56BF3D8069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89938" y="3080724"/>
            <a:ext cx="4085104" cy="277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82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7E866A3D-BA79-50EC-1F49-807B75549CB0}"/>
              </a:ext>
            </a:extLst>
          </p:cNvPr>
          <p:cNvSpPr txBox="1"/>
          <p:nvPr/>
        </p:nvSpPr>
        <p:spPr>
          <a:xfrm>
            <a:off x="2725255" y="559841"/>
            <a:ext cx="5931195" cy="6671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400" b="1" dirty="0">
                <a:solidFill>
                  <a:srgbClr val="1D4355"/>
                </a:solidFill>
                <a:latin typeface="Barlow Bold"/>
              </a:rPr>
              <a:t>CONCESSIONARIES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72B109C-5B89-FA96-8F9C-787438E95BC5}"/>
              </a:ext>
            </a:extLst>
          </p:cNvPr>
          <p:cNvSpPr txBox="1"/>
          <p:nvPr/>
        </p:nvSpPr>
        <p:spPr>
          <a:xfrm>
            <a:off x="3571301" y="1398151"/>
            <a:ext cx="5723620" cy="2244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3520"/>
              </a:lnSpc>
              <a:buFont typeface="Wingdings" panose="05000000000000000000" pitchFamily="2" charset="2"/>
              <a:buChar char="ü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Concessionaires</a:t>
            </a:r>
          </a:p>
          <a:p>
            <a:pPr marL="914400" lvl="1" indent="-457200">
              <a:lnSpc>
                <a:spcPts val="3520"/>
              </a:lnSpc>
              <a:buFont typeface="Arial" panose="020B0604020202020204" pitchFamily="34" charset="0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A special kind of tenant</a:t>
            </a:r>
          </a:p>
          <a:p>
            <a:pPr marL="914400" lvl="1" indent="-457200">
              <a:lnSpc>
                <a:spcPts val="3520"/>
              </a:lnSpc>
              <a:buFont typeface="Arial" panose="020B0604020202020204" pitchFamily="34" charset="0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Subject to federal DBE provisions</a:t>
            </a:r>
          </a:p>
          <a:p>
            <a:pPr marL="914400" lvl="1" indent="-457200">
              <a:lnSpc>
                <a:spcPts val="3520"/>
              </a:lnSpc>
              <a:buFont typeface="Arial" panose="020B0604020202020204" pitchFamily="34" charset="0"/>
              <a:buChar char="•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Contentious because of the stakes</a:t>
            </a:r>
          </a:p>
          <a:p>
            <a:pPr marL="457200" indent="-457200">
              <a:lnSpc>
                <a:spcPts val="3520"/>
              </a:lnSpc>
              <a:buFont typeface="Wingdings" panose="05000000000000000000" pitchFamily="2" charset="2"/>
              <a:buChar char="ü"/>
            </a:pPr>
            <a:r>
              <a:rPr lang="en-US" sz="2400" spc="12" dirty="0">
                <a:solidFill>
                  <a:srgbClr val="1D4355"/>
                </a:solidFill>
                <a:latin typeface="Barlow Light Bold"/>
              </a:rPr>
              <a:t>Vendors/Suppliers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A0DE8EE-5409-F945-6E41-4CB34DF1C3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38" t="5310" r="2833" b="4402"/>
          <a:stretch>
            <a:fillRect/>
          </a:stretch>
        </p:blipFill>
        <p:spPr>
          <a:xfrm>
            <a:off x="3736573" y="3813495"/>
            <a:ext cx="4381499" cy="277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536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928E1206-C31B-29A9-A407-79C49B79555D}"/>
              </a:ext>
            </a:extLst>
          </p:cNvPr>
          <p:cNvSpPr txBox="1"/>
          <p:nvPr/>
        </p:nvSpPr>
        <p:spPr>
          <a:xfrm>
            <a:off x="7023511" y="298743"/>
            <a:ext cx="3833879" cy="728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3200" b="1" dirty="0">
                <a:solidFill>
                  <a:srgbClr val="365B6D"/>
                </a:solidFill>
                <a:latin typeface="Barlow Bold"/>
              </a:rPr>
              <a:t>OTHER TENANTS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C2C90500-2DE9-8645-ED05-0A36EE3038C8}"/>
              </a:ext>
            </a:extLst>
          </p:cNvPr>
          <p:cNvSpPr txBox="1"/>
          <p:nvPr/>
        </p:nvSpPr>
        <p:spPr>
          <a:xfrm>
            <a:off x="6981198" y="1073699"/>
            <a:ext cx="4351287" cy="3997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3520"/>
              </a:lnSpc>
              <a:buFont typeface="Wingdings" panose="05000000000000000000" pitchFamily="2" charset="2"/>
              <a:buChar char="ü"/>
            </a:pPr>
            <a:r>
              <a:rPr lang="en-US" sz="2800" spc="12" dirty="0">
                <a:solidFill>
                  <a:srgbClr val="365B6D"/>
                </a:solidFill>
                <a:latin typeface="Barlow Light Bold"/>
              </a:rPr>
              <a:t>Aeronautical</a:t>
            </a:r>
          </a:p>
          <a:p>
            <a:pPr marL="690881" lvl="1" indent="-345440">
              <a:lnSpc>
                <a:spcPts val="3520"/>
              </a:lnSpc>
              <a:buFont typeface="Arial"/>
              <a:buChar char="•"/>
            </a:pPr>
            <a:r>
              <a:rPr lang="en-US" sz="2800" spc="12" dirty="0">
                <a:solidFill>
                  <a:srgbClr val="365B6D"/>
                </a:solidFill>
                <a:latin typeface="Barlow Light Bold"/>
              </a:rPr>
              <a:t>Grant Assurance 22</a:t>
            </a:r>
          </a:p>
          <a:p>
            <a:pPr marL="690881" lvl="1" indent="-345440">
              <a:lnSpc>
                <a:spcPts val="3520"/>
              </a:lnSpc>
              <a:buFont typeface="Arial"/>
              <a:buChar char="•"/>
            </a:pPr>
            <a:r>
              <a:rPr lang="en-US" sz="2800" spc="12" dirty="0">
                <a:solidFill>
                  <a:srgbClr val="365B6D"/>
                </a:solidFill>
                <a:latin typeface="Barlow Light Bold"/>
              </a:rPr>
              <a:t>Minimum Standards</a:t>
            </a:r>
          </a:p>
          <a:p>
            <a:pPr marL="345441" lvl="1">
              <a:lnSpc>
                <a:spcPts val="3520"/>
              </a:lnSpc>
            </a:pPr>
            <a:endParaRPr lang="en-US" sz="2800" spc="12" dirty="0">
              <a:solidFill>
                <a:srgbClr val="365B6D"/>
              </a:solidFill>
              <a:latin typeface="Barlow Light Bold"/>
            </a:endParaRPr>
          </a:p>
          <a:p>
            <a:pPr marL="342900" indent="-342900">
              <a:lnSpc>
                <a:spcPts val="3520"/>
              </a:lnSpc>
              <a:buFont typeface="Wingdings" panose="05000000000000000000" pitchFamily="2" charset="2"/>
              <a:buChar char="ü"/>
            </a:pPr>
            <a:r>
              <a:rPr lang="en-US" sz="2800" spc="12" dirty="0">
                <a:solidFill>
                  <a:srgbClr val="365B6D"/>
                </a:solidFill>
                <a:latin typeface="Barlow Light Bold"/>
              </a:rPr>
              <a:t>Non - Aeronautical</a:t>
            </a:r>
          </a:p>
          <a:p>
            <a:pPr marL="690881" lvl="1" indent="-345440">
              <a:lnSpc>
                <a:spcPts val="3520"/>
              </a:lnSpc>
              <a:buFont typeface="Arial"/>
              <a:buChar char="•"/>
            </a:pPr>
            <a:r>
              <a:rPr lang="en-US" sz="2800" spc="12" dirty="0">
                <a:solidFill>
                  <a:srgbClr val="365B6D"/>
                </a:solidFill>
                <a:latin typeface="Barlow Light Bold"/>
              </a:rPr>
              <a:t>Grant Assurance 24</a:t>
            </a:r>
          </a:p>
          <a:p>
            <a:pPr marL="690881" lvl="1" indent="-345440">
              <a:lnSpc>
                <a:spcPts val="3520"/>
              </a:lnSpc>
              <a:buFont typeface="Arial"/>
              <a:buChar char="•"/>
            </a:pPr>
            <a:r>
              <a:rPr lang="en-US" sz="2800" spc="12" dirty="0">
                <a:solidFill>
                  <a:srgbClr val="365B6D"/>
                </a:solidFill>
                <a:latin typeface="Barlow Light Bold"/>
              </a:rPr>
              <a:t>Releases from Grant Assurances</a:t>
            </a:r>
          </a:p>
          <a:p>
            <a:pPr marL="690881" lvl="1" indent="-345440">
              <a:lnSpc>
                <a:spcPts val="3520"/>
              </a:lnSpc>
              <a:buFont typeface="Arial"/>
              <a:buChar char="•"/>
            </a:pPr>
            <a:endParaRPr lang="en-US" sz="2400" spc="12" dirty="0">
              <a:solidFill>
                <a:srgbClr val="365B6D"/>
              </a:solidFill>
              <a:latin typeface="Barlow Light Bold"/>
            </a:endParaRPr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257D934D-B535-DB62-6439-A6BDAA6CF1D3}"/>
              </a:ext>
            </a:extLst>
          </p:cNvPr>
          <p:cNvGrpSpPr>
            <a:grpSpLocks noChangeAspect="1"/>
          </p:cNvGrpSpPr>
          <p:nvPr/>
        </p:nvGrpSpPr>
        <p:grpSpPr>
          <a:xfrm>
            <a:off x="2106608" y="946296"/>
            <a:ext cx="4132279" cy="4270591"/>
            <a:chOff x="0" y="0"/>
            <a:chExt cx="6362700" cy="6575666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A55B6708-DCF7-1B38-2990-2871E5D941A0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>
              <a:blip r:embed="rId2"/>
              <a:stretch>
                <a:fillRect l="-27563" r="-2756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3973194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41210229-60A2-360E-1208-0C117367DE28}"/>
              </a:ext>
            </a:extLst>
          </p:cNvPr>
          <p:cNvSpPr txBox="1"/>
          <p:nvPr/>
        </p:nvSpPr>
        <p:spPr>
          <a:xfrm>
            <a:off x="3967489" y="606238"/>
            <a:ext cx="4710225" cy="6671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400" b="1" dirty="0">
                <a:solidFill>
                  <a:srgbClr val="1D4355"/>
                </a:solidFill>
                <a:latin typeface="Barlow Bold"/>
              </a:rPr>
              <a:t>INVESTORS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6A038F4F-50CF-C1E5-370D-63DC078D2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0647">
            <a:off x="1709108" y="2054262"/>
            <a:ext cx="2202818" cy="1621825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2BBDB26-686A-2F1C-D31E-8C7CE49B1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32960" y="1714688"/>
            <a:ext cx="2043877" cy="1980703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F3715FB4-5107-4C2D-E606-DB82709002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83737" y="1740098"/>
            <a:ext cx="2010584" cy="1955293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4425344A-C207-073F-8B6E-A2F52DF043D7}"/>
              </a:ext>
            </a:extLst>
          </p:cNvPr>
          <p:cNvSpPr txBox="1"/>
          <p:nvPr/>
        </p:nvSpPr>
        <p:spPr>
          <a:xfrm>
            <a:off x="1419011" y="3910781"/>
            <a:ext cx="3057295" cy="2967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lang="en-US" sz="1600" spc="9" dirty="0">
                <a:solidFill>
                  <a:srgbClr val="1D4355"/>
                </a:solidFill>
                <a:latin typeface="Barlow Light Bold"/>
              </a:rPr>
              <a:t>PRIVATE EQUITY INVESTORS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7BEEF033-E798-7C1D-CD51-57269BC18E12}"/>
              </a:ext>
            </a:extLst>
          </p:cNvPr>
          <p:cNvSpPr txBox="1"/>
          <p:nvPr/>
        </p:nvSpPr>
        <p:spPr>
          <a:xfrm>
            <a:off x="5177082" y="3908781"/>
            <a:ext cx="2776072" cy="2967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lang="en-US" sz="1600" spc="9" dirty="0">
                <a:solidFill>
                  <a:srgbClr val="1D4355"/>
                </a:solidFill>
                <a:latin typeface="Barlow Light Bold"/>
              </a:rPr>
              <a:t>PRIVATE DEBT INVESTORS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959BAD16-918C-F16A-F06D-02BEBC43F54A}"/>
              </a:ext>
            </a:extLst>
          </p:cNvPr>
          <p:cNvSpPr txBox="1"/>
          <p:nvPr/>
        </p:nvSpPr>
        <p:spPr>
          <a:xfrm>
            <a:off x="9376114" y="3908781"/>
            <a:ext cx="2010584" cy="2967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lang="en-US" sz="1600" spc="9" dirty="0">
                <a:solidFill>
                  <a:srgbClr val="1D4355"/>
                </a:solidFill>
                <a:latin typeface="Barlow Light Bold"/>
              </a:rPr>
              <a:t>RATING AGENCIES</a:t>
            </a:r>
          </a:p>
        </p:txBody>
      </p:sp>
    </p:spTree>
    <p:extLst>
      <p:ext uri="{BB962C8B-B14F-4D97-AF65-F5344CB8AC3E}">
        <p14:creationId xmlns:p14="http://schemas.microsoft.com/office/powerpoint/2010/main" val="23256162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00D9790F-9E7C-43E8-49C7-DD7DF84ECD85}"/>
              </a:ext>
            </a:extLst>
          </p:cNvPr>
          <p:cNvSpPr txBox="1"/>
          <p:nvPr/>
        </p:nvSpPr>
        <p:spPr>
          <a:xfrm>
            <a:off x="1777025" y="872155"/>
            <a:ext cx="8162662" cy="1024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800" b="1" dirty="0">
                <a:solidFill>
                  <a:srgbClr val="1D4355"/>
                </a:solidFill>
                <a:latin typeface="Barlow Bold"/>
              </a:rPr>
              <a:t>AIRPORT LAW MUST ADAPT QUICKLY TO </a:t>
            </a:r>
          </a:p>
          <a:p>
            <a:pPr algn="ctr">
              <a:lnSpc>
                <a:spcPts val="4200"/>
              </a:lnSpc>
            </a:pPr>
            <a:r>
              <a:rPr lang="en-US" sz="2800" b="1" dirty="0">
                <a:solidFill>
                  <a:srgbClr val="1D4355"/>
                </a:solidFill>
                <a:latin typeface="Barlow Bold"/>
              </a:rPr>
              <a:t>SOCIAL AND ECONOMIC CHANGES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FA8701D-467D-AC57-7F61-BC2D18DCA8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31970" y="2286001"/>
            <a:ext cx="4928059" cy="326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509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802E81D7-D209-635F-8916-F05C86FECFE2}"/>
              </a:ext>
            </a:extLst>
          </p:cNvPr>
          <p:cNvSpPr/>
          <p:nvPr/>
        </p:nvSpPr>
        <p:spPr>
          <a:xfrm>
            <a:off x="8034291" y="616687"/>
            <a:ext cx="4012379" cy="4150621"/>
          </a:xfrm>
          <a:custGeom>
            <a:avLst/>
            <a:gdLst/>
            <a:ahLst/>
            <a:cxnLst/>
            <a:rect l="l" t="t" r="r" b="b"/>
            <a:pathLst>
              <a:path w="6350012" h="6562979">
                <a:moveTo>
                  <a:pt x="6350000" y="5480583"/>
                </a:moveTo>
                <a:cubicBezTo>
                  <a:pt x="6350000" y="6078372"/>
                  <a:pt x="5865419" y="6562979"/>
                  <a:pt x="5267617" y="6562979"/>
                </a:cubicBezTo>
                <a:lnTo>
                  <a:pt x="1082383" y="6562979"/>
                </a:lnTo>
                <a:cubicBezTo>
                  <a:pt x="484594" y="6562979"/>
                  <a:pt x="0" y="6078385"/>
                  <a:pt x="0" y="5480583"/>
                </a:cubicBezTo>
                <a:lnTo>
                  <a:pt x="0" y="1082383"/>
                </a:lnTo>
                <a:cubicBezTo>
                  <a:pt x="0" y="484594"/>
                  <a:pt x="484581" y="0"/>
                  <a:pt x="1082383" y="0"/>
                </a:cubicBezTo>
                <a:lnTo>
                  <a:pt x="5267630" y="0"/>
                </a:lnTo>
                <a:cubicBezTo>
                  <a:pt x="5865419" y="0"/>
                  <a:pt x="6350012" y="484594"/>
                  <a:pt x="6350012" y="1082383"/>
                </a:cubicBezTo>
                <a:lnTo>
                  <a:pt x="6350012" y="5480583"/>
                </a:lnTo>
                <a:close/>
              </a:path>
            </a:pathLst>
          </a:custGeom>
          <a:blipFill>
            <a:blip r:embed="rId2"/>
            <a:stretch>
              <a:fillRect l="-27563" r="-27563"/>
            </a:stretch>
          </a:blipFill>
        </p:spPr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90C24166-619E-7C30-F50A-B9C29255383E}"/>
              </a:ext>
            </a:extLst>
          </p:cNvPr>
          <p:cNvSpPr txBox="1"/>
          <p:nvPr/>
        </p:nvSpPr>
        <p:spPr>
          <a:xfrm>
            <a:off x="473804" y="298084"/>
            <a:ext cx="6159008" cy="763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4400" b="1" dirty="0">
                <a:solidFill>
                  <a:srgbClr val="F7F7F7"/>
                </a:solidFill>
                <a:latin typeface="Barlow Bold"/>
              </a:rPr>
              <a:t>SEVEN KEY THEMES</a:t>
            </a:r>
          </a:p>
        </p:txBody>
      </p:sp>
    </p:spTree>
    <p:extLst>
      <p:ext uri="{BB962C8B-B14F-4D97-AF65-F5344CB8AC3E}">
        <p14:creationId xmlns:p14="http://schemas.microsoft.com/office/powerpoint/2010/main" val="1816094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3C9B59-FB2D-11E9-6258-748433FEA722}"/>
              </a:ext>
            </a:extLst>
          </p:cNvPr>
          <p:cNvSpPr txBox="1"/>
          <p:nvPr/>
        </p:nvSpPr>
        <p:spPr>
          <a:xfrm>
            <a:off x="1651247" y="260186"/>
            <a:ext cx="6755906" cy="135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3600" b="1" dirty="0">
                <a:solidFill>
                  <a:srgbClr val="365B6D"/>
                </a:solidFill>
                <a:latin typeface="Barlow Bold"/>
              </a:rPr>
              <a:t>1.  IT MATTERS WHO OWNS, OPERATES THE AIRPORT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C2ED1E-833C-7E95-E6BD-7B6E8ADE6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181" y="2068036"/>
            <a:ext cx="4983498" cy="366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295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id="{63843422-147F-A686-93B6-7C64D7709342}"/>
              </a:ext>
            </a:extLst>
          </p:cNvPr>
          <p:cNvSpPr txBox="1"/>
          <p:nvPr/>
        </p:nvSpPr>
        <p:spPr>
          <a:xfrm>
            <a:off x="688845" y="422159"/>
            <a:ext cx="10814309" cy="6148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3600" b="1" dirty="0">
                <a:solidFill>
                  <a:srgbClr val="FFFFFF"/>
                </a:solidFill>
                <a:latin typeface="Barlow Bold"/>
              </a:rPr>
              <a:t>2. KNOW THE SOURCE OF LEGAL AUTHORITY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E177DBE-1153-E393-E8C7-D90CBCC7C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02007" y="1197821"/>
            <a:ext cx="5498431" cy="50997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12AB69-AB91-7677-2E38-57C8CF6BA4A7}"/>
              </a:ext>
            </a:extLst>
          </p:cNvPr>
          <p:cNvSpPr txBox="1"/>
          <p:nvPr/>
        </p:nvSpPr>
        <p:spPr>
          <a:xfrm>
            <a:off x="4596809" y="2354609"/>
            <a:ext cx="2058789" cy="547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200" spc="16" dirty="0">
                <a:solidFill>
                  <a:srgbClr val="FFFFFF"/>
                </a:solidFill>
                <a:latin typeface="Barlow Light Bold"/>
              </a:rPr>
              <a:t>Federal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DCEC24-A29B-07EB-199F-C7B2B5C55879}"/>
              </a:ext>
            </a:extLst>
          </p:cNvPr>
          <p:cNvSpPr txBox="1"/>
          <p:nvPr/>
        </p:nvSpPr>
        <p:spPr>
          <a:xfrm>
            <a:off x="5551223" y="4445201"/>
            <a:ext cx="2704772" cy="524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2800" spc="16" dirty="0">
                <a:solidFill>
                  <a:srgbClr val="FFFFFF"/>
                </a:solidFill>
                <a:latin typeface="Barlow Light Bold"/>
              </a:rPr>
              <a:t>Proprietary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C3223F-95CB-6613-A383-0A6587298679}"/>
              </a:ext>
            </a:extLst>
          </p:cNvPr>
          <p:cNvSpPr txBox="1"/>
          <p:nvPr/>
        </p:nvSpPr>
        <p:spPr>
          <a:xfrm>
            <a:off x="2907257" y="4144382"/>
            <a:ext cx="2483450" cy="1114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2800" spc="16" dirty="0">
                <a:solidFill>
                  <a:srgbClr val="FFFFFF"/>
                </a:solidFill>
                <a:latin typeface="Barlow Light Bold"/>
              </a:rPr>
              <a:t>Local/ Regulatory</a:t>
            </a:r>
          </a:p>
        </p:txBody>
      </p:sp>
    </p:spTree>
    <p:extLst>
      <p:ext uri="{BB962C8B-B14F-4D97-AF65-F5344CB8AC3E}">
        <p14:creationId xmlns:p14="http://schemas.microsoft.com/office/powerpoint/2010/main" val="1318441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DAC32-4867-E8BB-9A16-B60FAF6A8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695" y="372979"/>
            <a:ext cx="9144000" cy="1925053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365B6D"/>
                </a:solidFill>
                <a:latin typeface="Barlow Bold"/>
              </a:rPr>
              <a:t>AIRPORT LAW  AND AIRPORT TERMINOLOGY CAN BE CONFUSING</a:t>
            </a:r>
            <a:br>
              <a:rPr lang="en-US" sz="5999" dirty="0">
                <a:solidFill>
                  <a:srgbClr val="365B6D"/>
                </a:solidFill>
                <a:latin typeface="Barlow Bold"/>
              </a:rPr>
            </a:b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F29A745-D892-2A50-005A-CC6742CBD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43059" y="1721683"/>
            <a:ext cx="1693174" cy="43554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C3A15F-F751-E7C9-4F92-31586F7F5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1644" y="2117758"/>
            <a:ext cx="5582900" cy="356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6065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B93E5D3E-4C2A-1E6D-A387-33A05B54122B}"/>
              </a:ext>
            </a:extLst>
          </p:cNvPr>
          <p:cNvSpPr txBox="1"/>
          <p:nvPr/>
        </p:nvSpPr>
        <p:spPr>
          <a:xfrm>
            <a:off x="802760" y="228950"/>
            <a:ext cx="10372060" cy="885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4000" b="1" dirty="0">
                <a:solidFill>
                  <a:srgbClr val="365B6D"/>
                </a:solidFill>
                <a:latin typeface="Barlow Bold"/>
              </a:rPr>
              <a:t>3. FEDERAL PREEMPTION IS PERVASIVE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2EBA580-0F05-D15A-4838-EC9C409F5C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81"/>
          <a:stretch/>
        </p:blipFill>
        <p:spPr>
          <a:xfrm>
            <a:off x="4550734" y="1439170"/>
            <a:ext cx="3375837" cy="429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724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0279E2-C06A-FE1A-BEAC-C17AC6684033}"/>
              </a:ext>
            </a:extLst>
          </p:cNvPr>
          <p:cNvSpPr txBox="1"/>
          <p:nvPr/>
        </p:nvSpPr>
        <p:spPr>
          <a:xfrm>
            <a:off x="871870" y="228049"/>
            <a:ext cx="10208581" cy="766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3600" b="1" dirty="0">
                <a:solidFill>
                  <a:srgbClr val="F2F1EC"/>
                </a:solidFill>
                <a:latin typeface="Barlow Bold"/>
              </a:rPr>
              <a:t>4.TRACK YOUR SOURCES AND USES FUNDS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255F2CA-E69A-2DA3-2CD4-B504C1EB77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43222" y="1705774"/>
            <a:ext cx="2454349" cy="245434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287D409-205F-34FC-AC70-B9871138E7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001539" y="1705775"/>
            <a:ext cx="2454349" cy="2454349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65E25D4-01A6-55F4-127D-9D97B31819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029198" y="2125759"/>
            <a:ext cx="1614377" cy="161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286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EE41584-3BF6-9A4A-7C85-E83EC29127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59993" y="1026141"/>
            <a:ext cx="7206327" cy="480571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461904" y="103747"/>
            <a:ext cx="5931469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 b="1" dirty="0">
                <a:solidFill>
                  <a:srgbClr val="1D4355"/>
                </a:solidFill>
                <a:latin typeface="Barlow Bold"/>
              </a:rPr>
              <a:t>5. WHICH FAA IS IT?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5272" t="12798" r="1986" b="3214"/>
          <a:stretch>
            <a:fillRect/>
          </a:stretch>
        </p:blipFill>
        <p:spPr>
          <a:xfrm>
            <a:off x="9405617" y="1"/>
            <a:ext cx="2786383" cy="19279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8F8D17-9605-C51E-FFC6-87714B1835E2}"/>
              </a:ext>
            </a:extLst>
          </p:cNvPr>
          <p:cNvSpPr txBox="1"/>
          <p:nvPr/>
        </p:nvSpPr>
        <p:spPr>
          <a:xfrm>
            <a:off x="2328832" y="3403211"/>
            <a:ext cx="108234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Airports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0A0C30-3A79-DD86-C4F9-0A2861CC3002}"/>
              </a:ext>
            </a:extLst>
          </p:cNvPr>
          <p:cNvSpPr txBox="1"/>
          <p:nvPr/>
        </p:nvSpPr>
        <p:spPr>
          <a:xfrm>
            <a:off x="3781899" y="3402564"/>
            <a:ext cx="123982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Air Traffic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9E11DF-69AA-B4F6-6C71-2F61050AFBD8}"/>
              </a:ext>
            </a:extLst>
          </p:cNvPr>
          <p:cNvSpPr txBox="1"/>
          <p:nvPr/>
        </p:nvSpPr>
        <p:spPr>
          <a:xfrm>
            <a:off x="5663156" y="3420483"/>
            <a:ext cx="86568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Safety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F5B00D-C3ED-2A24-8BDD-389FC7E64B0F}"/>
              </a:ext>
            </a:extLst>
          </p:cNvPr>
          <p:cNvSpPr txBox="1"/>
          <p:nvPr/>
        </p:nvSpPr>
        <p:spPr>
          <a:xfrm>
            <a:off x="7383990" y="3402564"/>
            <a:ext cx="83708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Space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1B73BA-D8F1-4CE5-9761-79298A5ED113}"/>
              </a:ext>
            </a:extLst>
          </p:cNvPr>
          <p:cNvSpPr txBox="1"/>
          <p:nvPr/>
        </p:nvSpPr>
        <p:spPr>
          <a:xfrm>
            <a:off x="869702" y="223099"/>
            <a:ext cx="9126115" cy="737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3200" b="1" dirty="0">
                <a:solidFill>
                  <a:srgbClr val="F2F1EC"/>
                </a:solidFill>
                <a:latin typeface="Barlow Medium Bold"/>
              </a:rPr>
              <a:t>6. UNDERSTAND THE GRANT ASSURANCES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8B5EE0C-2828-632A-EAFB-07D0B75FF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98995" y="960993"/>
            <a:ext cx="2141350" cy="411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885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7EB2866-5DEA-E7BC-C975-E69016C6E9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00" r="10205"/>
          <a:stretch>
            <a:fillRect/>
          </a:stretch>
        </p:blipFill>
        <p:spPr>
          <a:xfrm>
            <a:off x="1" y="0"/>
            <a:ext cx="3615070" cy="6787229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6E0886F8-229B-80B8-7139-F39E4B45A357}"/>
              </a:ext>
            </a:extLst>
          </p:cNvPr>
          <p:cNvSpPr txBox="1"/>
          <p:nvPr/>
        </p:nvSpPr>
        <p:spPr>
          <a:xfrm>
            <a:off x="4748120" y="590091"/>
            <a:ext cx="5818086" cy="751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4000" b="1" dirty="0">
                <a:solidFill>
                  <a:srgbClr val="365B6D"/>
                </a:solidFill>
                <a:latin typeface="Barlow Bold"/>
              </a:rPr>
              <a:t>7. COMMON MISTAKES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9062C4DE-D1A8-F380-D20D-A25F0B37A4EE}"/>
              </a:ext>
            </a:extLst>
          </p:cNvPr>
          <p:cNvSpPr txBox="1"/>
          <p:nvPr/>
        </p:nvSpPr>
        <p:spPr>
          <a:xfrm>
            <a:off x="4314741" y="1805382"/>
            <a:ext cx="7668152" cy="36004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>
              <a:lnSpc>
                <a:spcPts val="3520"/>
              </a:lnSpc>
              <a:buFont typeface="Arial"/>
              <a:buChar char="•"/>
            </a:pPr>
            <a:r>
              <a:rPr lang="en-US" sz="2800" spc="12" dirty="0">
                <a:solidFill>
                  <a:srgbClr val="365B6D"/>
                </a:solidFill>
                <a:latin typeface="Barlow Light Bold"/>
              </a:rPr>
              <a:t>Airports have an unlimited supply of money.</a:t>
            </a:r>
          </a:p>
          <a:p>
            <a:pPr marL="690881" lvl="1" indent="-345440">
              <a:lnSpc>
                <a:spcPts val="3520"/>
              </a:lnSpc>
              <a:buFont typeface="Arial"/>
              <a:buChar char="•"/>
            </a:pPr>
            <a:r>
              <a:rPr lang="en-US" sz="2800" spc="12" dirty="0">
                <a:solidFill>
                  <a:srgbClr val="365B6D"/>
                </a:solidFill>
                <a:latin typeface="Barlow Light Bold"/>
              </a:rPr>
              <a:t>Airports are just like other local government functions.</a:t>
            </a:r>
          </a:p>
          <a:p>
            <a:pPr marL="690881" lvl="1" indent="-345440">
              <a:lnSpc>
                <a:spcPts val="3520"/>
              </a:lnSpc>
              <a:buFont typeface="Arial"/>
              <a:buChar char="•"/>
            </a:pPr>
            <a:r>
              <a:rPr lang="en-US" sz="2800" spc="12" dirty="0">
                <a:solidFill>
                  <a:srgbClr val="365B6D"/>
                </a:solidFill>
                <a:latin typeface="Barlow Light Bold"/>
              </a:rPr>
              <a:t>The federal government only regulates money and aircraft.</a:t>
            </a:r>
          </a:p>
          <a:p>
            <a:pPr marL="690881" lvl="1" indent="-345440">
              <a:lnSpc>
                <a:spcPts val="3520"/>
              </a:lnSpc>
              <a:buFont typeface="Arial"/>
              <a:buChar char="•"/>
            </a:pPr>
            <a:r>
              <a:rPr lang="en-US" sz="2800" spc="12" dirty="0">
                <a:solidFill>
                  <a:srgbClr val="365B6D"/>
                </a:solidFill>
                <a:latin typeface="Barlow Light Bold"/>
              </a:rPr>
              <a:t>We can do whatever we want with our airport.</a:t>
            </a:r>
          </a:p>
          <a:p>
            <a:pPr marL="690881" lvl="1" indent="-345440">
              <a:lnSpc>
                <a:spcPts val="3520"/>
              </a:lnSpc>
              <a:buFont typeface="Arial"/>
              <a:buChar char="•"/>
            </a:pPr>
            <a:r>
              <a:rPr lang="en-US" sz="2800" spc="12" dirty="0">
                <a:solidFill>
                  <a:srgbClr val="365B6D"/>
                </a:solidFill>
                <a:latin typeface="Barlow Light Bold"/>
              </a:rPr>
              <a:t>Airports only exist to serve _______.</a:t>
            </a:r>
          </a:p>
          <a:p>
            <a:pPr>
              <a:lnSpc>
                <a:spcPts val="3520"/>
              </a:lnSpc>
            </a:pPr>
            <a:endParaRPr lang="en-US" sz="4000" spc="12" dirty="0">
              <a:solidFill>
                <a:srgbClr val="365B6D"/>
              </a:solidFill>
              <a:latin typeface="Barlow Light Bol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02E290-AD31-9205-1524-5E6997224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206" y="0"/>
            <a:ext cx="1480938" cy="158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75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605F6127-E3F6-0456-DC75-6B2EC60A9CBB}"/>
              </a:ext>
            </a:extLst>
          </p:cNvPr>
          <p:cNvGrpSpPr>
            <a:grpSpLocks noChangeAspect="1"/>
          </p:cNvGrpSpPr>
          <p:nvPr/>
        </p:nvGrpSpPr>
        <p:grpSpPr>
          <a:xfrm>
            <a:off x="6642648" y="0"/>
            <a:ext cx="5549352" cy="3121471"/>
            <a:chOff x="0" y="0"/>
            <a:chExt cx="11289030" cy="6350000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FD1FDB56-EB75-CCA0-E2BE-738384D4F091}"/>
                </a:ext>
              </a:extLst>
            </p:cNvPr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b="-18678"/>
              </a:stretch>
            </a:blipFill>
          </p:spPr>
        </p:sp>
      </p:grpSp>
      <p:sp>
        <p:nvSpPr>
          <p:cNvPr id="6" name="TextBox 4">
            <a:extLst>
              <a:ext uri="{FF2B5EF4-FFF2-40B4-BE49-F238E27FC236}">
                <a16:creationId xmlns:a16="http://schemas.microsoft.com/office/drawing/2014/main" id="{D6253D40-8C11-8E34-C4F2-2B850ACA1C7F}"/>
              </a:ext>
            </a:extLst>
          </p:cNvPr>
          <p:cNvSpPr txBox="1"/>
          <p:nvPr/>
        </p:nvSpPr>
        <p:spPr>
          <a:xfrm>
            <a:off x="288651" y="277820"/>
            <a:ext cx="5366298" cy="1282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80"/>
              </a:lnSpc>
            </a:pPr>
            <a:r>
              <a:rPr lang="en-US" sz="3600" b="1" dirty="0">
                <a:solidFill>
                  <a:srgbClr val="365B6D"/>
                </a:solidFill>
                <a:latin typeface="Barlow Bold"/>
              </a:rPr>
              <a:t>INFORMATION RESOURCES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B5A9D38E-B9F4-B948-9899-3478BA89520C}"/>
              </a:ext>
            </a:extLst>
          </p:cNvPr>
          <p:cNvSpPr txBox="1"/>
          <p:nvPr/>
        </p:nvSpPr>
        <p:spPr>
          <a:xfrm>
            <a:off x="205199" y="1302415"/>
            <a:ext cx="5943600" cy="3110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>
              <a:lnSpc>
                <a:spcPts val="3520"/>
              </a:lnSpc>
              <a:buFont typeface="Arial"/>
              <a:buChar char="•"/>
            </a:pPr>
            <a:r>
              <a:rPr lang="en-US" sz="2400" spc="12" dirty="0">
                <a:solidFill>
                  <a:srgbClr val="365B6D"/>
                </a:solidFill>
                <a:latin typeface="Barlow Light Bold"/>
              </a:rPr>
              <a:t>Airport Law Desk Reference (annual)</a:t>
            </a:r>
          </a:p>
          <a:p>
            <a:pPr marL="690881" lvl="1" indent="-345440">
              <a:lnSpc>
                <a:spcPts val="3520"/>
              </a:lnSpc>
              <a:buFont typeface="Arial"/>
              <a:buChar char="•"/>
            </a:pPr>
            <a:r>
              <a:rPr lang="en-US" sz="2400" spc="12" dirty="0">
                <a:solidFill>
                  <a:srgbClr val="365B6D"/>
                </a:solidFill>
                <a:latin typeface="Barlow Light Bold"/>
              </a:rPr>
              <a:t>Airport Law Digests (semi annual)</a:t>
            </a:r>
          </a:p>
          <a:p>
            <a:pPr marL="690881" lvl="1" indent="-345440">
              <a:lnSpc>
                <a:spcPts val="3520"/>
              </a:lnSpc>
              <a:buFont typeface="Arial"/>
              <a:buChar char="•"/>
            </a:pPr>
            <a:r>
              <a:rPr lang="en-US" sz="2400" spc="12" dirty="0">
                <a:solidFill>
                  <a:srgbClr val="365B6D"/>
                </a:solidFill>
                <a:latin typeface="Barlow Light Bold"/>
              </a:rPr>
              <a:t>FAA website (www.faa.gov)</a:t>
            </a:r>
          </a:p>
          <a:p>
            <a:pPr marL="690881" lvl="1" indent="-345440">
              <a:lnSpc>
                <a:spcPts val="3520"/>
              </a:lnSpc>
              <a:buFont typeface="Arial"/>
              <a:buChar char="•"/>
            </a:pPr>
            <a:r>
              <a:rPr lang="en-US" sz="2400" spc="12" dirty="0">
                <a:solidFill>
                  <a:srgbClr val="365B6D"/>
                </a:solidFill>
                <a:latin typeface="Barlow Light Bold"/>
                <a:hlinkClick r:id="rId3"/>
              </a:rPr>
              <a:t>www.airportattorneys.com</a:t>
            </a:r>
            <a:endParaRPr lang="en-US" sz="2400" spc="12" dirty="0">
              <a:solidFill>
                <a:srgbClr val="365B6D"/>
              </a:solidFill>
              <a:latin typeface="Barlow Light Bold"/>
            </a:endParaRPr>
          </a:p>
          <a:p>
            <a:pPr marL="690881" lvl="1" indent="-345440">
              <a:lnSpc>
                <a:spcPts val="3520"/>
              </a:lnSpc>
              <a:buFont typeface="Arial"/>
              <a:buChar char="•"/>
            </a:pPr>
            <a:endParaRPr lang="en-US" sz="2400" spc="12" dirty="0">
              <a:solidFill>
                <a:srgbClr val="365B6D"/>
              </a:solidFill>
              <a:latin typeface="Barlow Light Bold"/>
            </a:endParaRPr>
          </a:p>
          <a:p>
            <a:pPr marL="345441" lvl="1">
              <a:lnSpc>
                <a:spcPts val="3520"/>
              </a:lnSpc>
            </a:pPr>
            <a:r>
              <a:rPr lang="en-US" sz="2400" b="1" spc="12" dirty="0">
                <a:solidFill>
                  <a:srgbClr val="FF0000"/>
                </a:solidFill>
                <a:latin typeface="Barlow Light Bold"/>
              </a:rPr>
              <a:t>AAAE Basics of Airport Law Workshop</a:t>
            </a:r>
          </a:p>
          <a:p>
            <a:pPr marL="345441" lvl="1">
              <a:lnSpc>
                <a:spcPts val="3520"/>
              </a:lnSpc>
            </a:pPr>
            <a:r>
              <a:rPr lang="en-US" sz="2400" b="1" spc="12" dirty="0">
                <a:solidFill>
                  <a:srgbClr val="FF0000"/>
                </a:solidFill>
                <a:latin typeface="Barlow Light Bold"/>
              </a:rPr>
              <a:t>October 15-17, Washington, DC</a:t>
            </a:r>
          </a:p>
        </p:txBody>
      </p:sp>
    </p:spTree>
    <p:extLst>
      <p:ext uri="{BB962C8B-B14F-4D97-AF65-F5344CB8AC3E}">
        <p14:creationId xmlns:p14="http://schemas.microsoft.com/office/powerpoint/2010/main" val="22102341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06" b="7706"/>
          <a:stretch>
            <a:fillRect/>
          </a:stretch>
        </p:blipFill>
        <p:spPr>
          <a:xfrm>
            <a:off x="5080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852" t="1284" r="1009" b="1881"/>
          <a:stretch>
            <a:fillRect/>
          </a:stretch>
        </p:blipFill>
        <p:spPr>
          <a:xfrm>
            <a:off x="-2989" y="-27296"/>
            <a:ext cx="9245599" cy="690053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16126" y="953592"/>
            <a:ext cx="6348610" cy="2413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7"/>
              </a:lnSpc>
            </a:pPr>
            <a:r>
              <a:rPr lang="en-US" sz="4334" b="1" dirty="0">
                <a:solidFill>
                  <a:srgbClr val="365B6D"/>
                </a:solidFill>
                <a:latin typeface="Barlow Bold"/>
              </a:rPr>
              <a:t>QUESTIONS?</a:t>
            </a:r>
          </a:p>
          <a:p>
            <a:pPr>
              <a:lnSpc>
                <a:spcPts val="4767"/>
              </a:lnSpc>
            </a:pPr>
            <a:endParaRPr lang="en-US" sz="4334" dirty="0">
              <a:solidFill>
                <a:srgbClr val="365B6D"/>
              </a:solidFill>
              <a:latin typeface="Barlow Bold"/>
            </a:endParaRPr>
          </a:p>
          <a:p>
            <a:pPr>
              <a:lnSpc>
                <a:spcPts val="4767"/>
              </a:lnSpc>
            </a:pPr>
            <a:endParaRPr lang="en-US" sz="4334" dirty="0">
              <a:solidFill>
                <a:srgbClr val="365B6D"/>
              </a:solidFill>
              <a:latin typeface="Barlow Bold"/>
            </a:endParaRPr>
          </a:p>
          <a:p>
            <a:pPr>
              <a:lnSpc>
                <a:spcPts val="4767"/>
              </a:lnSpc>
            </a:pPr>
            <a:r>
              <a:rPr lang="en-US" sz="3600" b="1" dirty="0">
                <a:solidFill>
                  <a:srgbClr val="365B6D"/>
                </a:solidFill>
                <a:latin typeface="Barlow Bold"/>
              </a:rPr>
              <a:t>THANK YOU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17207" y="4292600"/>
            <a:ext cx="6537987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47"/>
              </a:lnSpc>
            </a:pPr>
            <a:r>
              <a:rPr lang="en-US" sz="2133" spc="8" dirty="0">
                <a:solidFill>
                  <a:srgbClr val="365B6D"/>
                </a:solidFill>
                <a:latin typeface="Barlow Light Bold"/>
              </a:rPr>
              <a:t>Peter J. Kirsch</a:t>
            </a:r>
          </a:p>
          <a:p>
            <a:pPr>
              <a:lnSpc>
                <a:spcPts val="2347"/>
              </a:lnSpc>
            </a:pPr>
            <a:r>
              <a:rPr lang="en-US" sz="2133" spc="8" dirty="0">
                <a:solidFill>
                  <a:srgbClr val="365B6D"/>
                </a:solidFill>
                <a:latin typeface="Barlow Light Bold"/>
                <a:hlinkClick r:id="rId5"/>
              </a:rPr>
              <a:t>pkirsch@kaplankirsch.com</a:t>
            </a:r>
            <a:endParaRPr lang="en-US" sz="2133" spc="8" dirty="0">
              <a:solidFill>
                <a:srgbClr val="365B6D"/>
              </a:solidFill>
              <a:latin typeface="Barlow Light Bold"/>
            </a:endParaRPr>
          </a:p>
          <a:p>
            <a:pPr>
              <a:lnSpc>
                <a:spcPts val="2347"/>
              </a:lnSpc>
            </a:pPr>
            <a:r>
              <a:rPr lang="en-US" sz="2133" spc="8" dirty="0">
                <a:solidFill>
                  <a:srgbClr val="365B6D"/>
                </a:solidFill>
                <a:latin typeface="Barlow Light Bold"/>
              </a:rPr>
              <a:t>(202) 596-1112</a:t>
            </a:r>
          </a:p>
          <a:p>
            <a:pPr>
              <a:lnSpc>
                <a:spcPts val="2347"/>
              </a:lnSpc>
            </a:pPr>
            <a:endParaRPr lang="en-US" sz="2133" spc="8" dirty="0">
              <a:solidFill>
                <a:srgbClr val="365B6D"/>
              </a:solidFill>
              <a:latin typeface="Barlow Light Bold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3C738D3F-C018-B031-2952-E1DD4331455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1600" y="6213045"/>
            <a:ext cx="2387600" cy="50531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18E2A80-F865-1211-5720-2E5C46C034A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540000" y="5965927"/>
            <a:ext cx="2692400" cy="82223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A0C8F-3786-0E6C-D40A-13E966450F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0677" y="1147905"/>
            <a:ext cx="8448675" cy="1692053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>
                <a:solidFill>
                  <a:srgbClr val="1D4355"/>
                </a:solidFill>
                <a:latin typeface="Barlow Bold"/>
              </a:rPr>
              <a:t>WHY SHOULD I CARE ABOUT AIRPORT LAW?</a:t>
            </a:r>
            <a:br>
              <a:rPr lang="en-US" sz="6000" dirty="0">
                <a:solidFill>
                  <a:srgbClr val="1D4355"/>
                </a:solidFill>
                <a:latin typeface="Barlow Bold"/>
              </a:rPr>
            </a:br>
            <a:endParaRPr lang="en-US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0918E9DD-7374-2ED3-C535-E184FDBA67DC}"/>
              </a:ext>
            </a:extLst>
          </p:cNvPr>
          <p:cNvSpPr txBox="1"/>
          <p:nvPr/>
        </p:nvSpPr>
        <p:spPr>
          <a:xfrm>
            <a:off x="3637206" y="1805555"/>
            <a:ext cx="5697294" cy="389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5441" lvl="1">
              <a:lnSpc>
                <a:spcPts val="3520"/>
              </a:lnSpc>
            </a:pPr>
            <a:endParaRPr lang="en-US" spc="12" dirty="0">
              <a:solidFill>
                <a:srgbClr val="1D4355"/>
              </a:solidFill>
              <a:latin typeface="Barlow Light Bold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18D01D9A-EF63-1A93-2A96-8D50AF4C8B60}"/>
              </a:ext>
            </a:extLst>
          </p:cNvPr>
          <p:cNvSpPr txBox="1"/>
          <p:nvPr/>
        </p:nvSpPr>
        <p:spPr>
          <a:xfrm>
            <a:off x="1084886" y="2351782"/>
            <a:ext cx="9289002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>
              <a:buFont typeface="Arial"/>
              <a:buChar char="•"/>
            </a:pPr>
            <a:r>
              <a:rPr lang="en-US" sz="2800" spc="12" dirty="0">
                <a:solidFill>
                  <a:srgbClr val="1D4355"/>
                </a:solidFill>
                <a:latin typeface="Barlow Light Bold"/>
              </a:rPr>
              <a:t>Know when to call your lawyer</a:t>
            </a:r>
          </a:p>
          <a:p>
            <a:pPr marL="690881" lvl="1" indent="-345440">
              <a:buFont typeface="Arial"/>
              <a:buChar char="•"/>
            </a:pPr>
            <a:r>
              <a:rPr lang="en-US" sz="2800" spc="12" dirty="0">
                <a:solidFill>
                  <a:srgbClr val="1D4355"/>
                </a:solidFill>
                <a:latin typeface="Barlow Light Bold"/>
              </a:rPr>
              <a:t>Identify basic problems before they arise</a:t>
            </a:r>
          </a:p>
          <a:p>
            <a:pPr marL="690881" lvl="1" indent="-345440">
              <a:buFont typeface="Arial"/>
              <a:buChar char="•"/>
            </a:pPr>
            <a:r>
              <a:rPr lang="en-US" sz="2800" spc="12" dirty="0">
                <a:solidFill>
                  <a:srgbClr val="1D4355"/>
                </a:solidFill>
                <a:latin typeface="Barlow Light Bold"/>
              </a:rPr>
              <a:t>Understand why airport decisions are made</a:t>
            </a:r>
          </a:p>
          <a:p>
            <a:pPr marL="690881" lvl="1" indent="-345440">
              <a:buFont typeface="Arial"/>
              <a:buChar char="•"/>
            </a:pPr>
            <a:r>
              <a:rPr lang="en-US" sz="2800" spc="12" dirty="0">
                <a:solidFill>
                  <a:srgbClr val="1D4355"/>
                </a:solidFill>
                <a:latin typeface="Barlow Light Bold"/>
              </a:rPr>
              <a:t>Better able to provide advice and counsel to airport officials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8AC197-FE4F-40C1-E788-7939363C7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1"/>
            <a:ext cx="1392314" cy="148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09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E64A3F6-5F4D-A5FD-6499-9D61A500B1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2524" y="296864"/>
            <a:ext cx="10506075" cy="646112"/>
          </a:xfrm>
        </p:spPr>
        <p:txBody>
          <a:bodyPr/>
          <a:lstStyle/>
          <a:p>
            <a:r>
              <a:rPr lang="en-US" sz="3600" b="1" dirty="0">
                <a:solidFill>
                  <a:srgbClr val="365B6D"/>
                </a:solidFill>
                <a:latin typeface="Barlow Bold"/>
              </a:rPr>
              <a:t>AIRPORT LAWYERS NEED MANY TENTACLES</a:t>
            </a:r>
          </a:p>
          <a:p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75C216C-EE85-E941-0125-D2CB134B42F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48073" y="1112252"/>
            <a:ext cx="5276851" cy="51551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855379-E5DF-DCE1-B947-E50D672311FD}"/>
              </a:ext>
            </a:extLst>
          </p:cNvPr>
          <p:cNvSpPr txBox="1"/>
          <p:nvPr/>
        </p:nvSpPr>
        <p:spPr>
          <a:xfrm>
            <a:off x="5731345" y="1557539"/>
            <a:ext cx="1110305" cy="387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00"/>
              </a:lnSpc>
            </a:pPr>
            <a:r>
              <a:rPr lang="en-US" sz="2000" spc="12" dirty="0">
                <a:solidFill>
                  <a:srgbClr val="1D4355"/>
                </a:solidFill>
                <a:latin typeface="Barlow Light Bold"/>
              </a:rPr>
              <a:t>Land Use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20A476-F36B-6555-5DB2-D0C84FDA1A4F}"/>
              </a:ext>
            </a:extLst>
          </p:cNvPr>
          <p:cNvSpPr txBox="1"/>
          <p:nvPr/>
        </p:nvSpPr>
        <p:spPr>
          <a:xfrm>
            <a:off x="7568790" y="2105261"/>
            <a:ext cx="813210" cy="689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pc="12" dirty="0">
                <a:solidFill>
                  <a:srgbClr val="1D4355"/>
                </a:solidFill>
                <a:latin typeface="Barlow Light Bold"/>
              </a:rPr>
              <a:t>Real </a:t>
            </a:r>
          </a:p>
          <a:p>
            <a:pPr>
              <a:lnSpc>
                <a:spcPts val="2800"/>
              </a:lnSpc>
            </a:pPr>
            <a:r>
              <a:rPr lang="en-US" spc="12" dirty="0">
                <a:solidFill>
                  <a:srgbClr val="1D4355"/>
                </a:solidFill>
                <a:latin typeface="Barlow Light Bold"/>
              </a:rPr>
              <a:t>Estate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8C630E56-0D54-1B2F-80D2-23B4CACB02D4}"/>
              </a:ext>
            </a:extLst>
          </p:cNvPr>
          <p:cNvSpPr txBox="1"/>
          <p:nvPr/>
        </p:nvSpPr>
        <p:spPr>
          <a:xfrm>
            <a:off x="7732261" y="3916121"/>
            <a:ext cx="1299478" cy="6151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00"/>
              </a:lnSpc>
            </a:pPr>
            <a:r>
              <a:rPr lang="en-US" sz="1600" spc="10" dirty="0">
                <a:solidFill>
                  <a:srgbClr val="1D4355"/>
                </a:solidFill>
                <a:latin typeface="Barlow Light Bold"/>
              </a:rPr>
              <a:t>Regulatory</a:t>
            </a:r>
          </a:p>
          <a:p>
            <a:pPr>
              <a:lnSpc>
                <a:spcPts val="2500"/>
              </a:lnSpc>
            </a:pPr>
            <a:r>
              <a:rPr lang="en-US" sz="1600" spc="10" dirty="0">
                <a:solidFill>
                  <a:srgbClr val="1D4355"/>
                </a:solidFill>
                <a:latin typeface="Barlow Light Bold"/>
              </a:rPr>
              <a:t>Compliance</a:t>
            </a: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E6895C88-6CCF-3439-4A12-5C47C7414EC6}"/>
              </a:ext>
            </a:extLst>
          </p:cNvPr>
          <p:cNvGrpSpPr>
            <a:grpSpLocks noChangeAspect="1"/>
          </p:cNvGrpSpPr>
          <p:nvPr/>
        </p:nvGrpSpPr>
        <p:grpSpPr>
          <a:xfrm>
            <a:off x="5036226" y="2524125"/>
            <a:ext cx="2512009" cy="2511999"/>
            <a:chOff x="0" y="0"/>
            <a:chExt cx="6350000" cy="6349975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8E150699-2678-9C2A-FE3A-23E4D0C9356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7527" r="-37527"/>
              </a:stretch>
            </a:blip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C36286B-5DD3-7A85-53C2-13A5D020AE18}"/>
              </a:ext>
            </a:extLst>
          </p:cNvPr>
          <p:cNvSpPr txBox="1"/>
          <p:nvPr/>
        </p:nvSpPr>
        <p:spPr>
          <a:xfrm>
            <a:off x="6585426" y="5354764"/>
            <a:ext cx="1146835" cy="37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00"/>
              </a:lnSpc>
            </a:pPr>
            <a:r>
              <a:rPr lang="en-US" sz="2000" spc="12" dirty="0">
                <a:solidFill>
                  <a:srgbClr val="1D4355"/>
                </a:solidFill>
                <a:latin typeface="Barlow Light Bold"/>
              </a:rPr>
              <a:t>Contracts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1FD2545D-A5AE-0201-CB52-6BE32C8CC8BC}"/>
              </a:ext>
            </a:extLst>
          </p:cNvPr>
          <p:cNvSpPr txBox="1"/>
          <p:nvPr/>
        </p:nvSpPr>
        <p:spPr>
          <a:xfrm>
            <a:off x="5036226" y="5300461"/>
            <a:ext cx="868757" cy="385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10"/>
              </a:lnSpc>
            </a:pPr>
            <a:r>
              <a:rPr lang="en-US" sz="2000" spc="12" dirty="0">
                <a:solidFill>
                  <a:srgbClr val="1D4355"/>
                </a:solidFill>
                <a:latin typeface="Barlow Light Bold"/>
              </a:rPr>
              <a:t>Bonds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78DC508E-CB06-7EF8-1507-BD7B3D105C4F}"/>
              </a:ext>
            </a:extLst>
          </p:cNvPr>
          <p:cNvSpPr txBox="1"/>
          <p:nvPr/>
        </p:nvSpPr>
        <p:spPr>
          <a:xfrm>
            <a:off x="3959842" y="3909324"/>
            <a:ext cx="892357" cy="621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00"/>
              </a:lnSpc>
            </a:pPr>
            <a:r>
              <a:rPr lang="en-US" spc="12" dirty="0">
                <a:solidFill>
                  <a:srgbClr val="1D4355"/>
                </a:solidFill>
                <a:latin typeface="Barlow Light Bold"/>
              </a:rPr>
              <a:t>Public Health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5B7A9F0-261B-1C39-606C-A55B4112EB99}"/>
              </a:ext>
            </a:extLst>
          </p:cNvPr>
          <p:cNvSpPr txBox="1"/>
          <p:nvPr/>
        </p:nvSpPr>
        <p:spPr>
          <a:xfrm>
            <a:off x="4406021" y="2323268"/>
            <a:ext cx="753534" cy="385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10"/>
              </a:lnSpc>
            </a:pPr>
            <a:r>
              <a:rPr lang="en-US" sz="2000" spc="12" dirty="0">
                <a:solidFill>
                  <a:srgbClr val="1D4355"/>
                </a:solidFill>
                <a:latin typeface="Barlow Light Bold"/>
              </a:rPr>
              <a:t>Safety</a:t>
            </a:r>
          </a:p>
        </p:txBody>
      </p:sp>
    </p:spTree>
    <p:extLst>
      <p:ext uri="{BB962C8B-B14F-4D97-AF65-F5344CB8AC3E}">
        <p14:creationId xmlns:p14="http://schemas.microsoft.com/office/powerpoint/2010/main" val="704618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6DE306E-9A9A-662F-67EF-CE7B3BA9F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3975" y="696913"/>
            <a:ext cx="9144000" cy="874712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Barlow Bold"/>
              </a:rPr>
              <a:t>DIVIDED</a:t>
            </a:r>
            <a:r>
              <a:rPr lang="en-US" sz="4400" b="1" dirty="0">
                <a:solidFill>
                  <a:srgbClr val="002060"/>
                </a:solidFill>
                <a:latin typeface="Barlow Bold"/>
              </a:rPr>
              <a:t> 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Barlow Bold"/>
              </a:rPr>
              <a:t>LEGAL RESPONSIBILITY</a:t>
            </a:r>
            <a:r>
              <a:rPr lang="en-US" sz="4400" b="1" dirty="0">
                <a:solidFill>
                  <a:srgbClr val="002060"/>
                </a:solidFill>
                <a:latin typeface="Barlow Bold"/>
              </a:rPr>
              <a:t> </a:t>
            </a:r>
          </a:p>
          <a:p>
            <a:endParaRPr lang="en-US" dirty="0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7F8A1E5D-3EF3-C95E-83E4-E0C2319F3A55}"/>
              </a:ext>
            </a:extLst>
          </p:cNvPr>
          <p:cNvSpPr txBox="1"/>
          <p:nvPr/>
        </p:nvSpPr>
        <p:spPr>
          <a:xfrm>
            <a:off x="7558541" y="1424819"/>
            <a:ext cx="2143065" cy="464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70"/>
              </a:lnSpc>
            </a:pPr>
            <a:r>
              <a:rPr lang="en-US" sz="2000" spc="14" dirty="0">
                <a:solidFill>
                  <a:srgbClr val="1D4355"/>
                </a:solidFill>
                <a:latin typeface="Barlow Light Bold"/>
              </a:rPr>
              <a:t>Today's Focus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6CF8580F-6540-C9D7-B529-C4C848749B17}"/>
              </a:ext>
            </a:extLst>
          </p:cNvPr>
          <p:cNvSpPr txBox="1"/>
          <p:nvPr/>
        </p:nvSpPr>
        <p:spPr>
          <a:xfrm>
            <a:off x="1669610" y="1452332"/>
            <a:ext cx="2040662" cy="452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70"/>
              </a:lnSpc>
            </a:pPr>
            <a:r>
              <a:rPr lang="en-US" sz="2000" spc="14" dirty="0">
                <a:solidFill>
                  <a:srgbClr val="1D4355"/>
                </a:solidFill>
                <a:latin typeface="Barlow Light Bold"/>
              </a:rPr>
              <a:t>The Early Model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2AD0C89E-F023-F650-EF29-07327512126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14687">
            <a:off x="963949" y="2250735"/>
            <a:ext cx="3388352" cy="3432660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EEAC12B6-7FD4-A259-2819-D385BB145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14687">
            <a:off x="6677743" y="2073162"/>
            <a:ext cx="3636108" cy="3636108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33968E52-51B2-BCA7-D55E-97365D840D46}"/>
              </a:ext>
            </a:extLst>
          </p:cNvPr>
          <p:cNvSpPr txBox="1"/>
          <p:nvPr/>
        </p:nvSpPr>
        <p:spPr>
          <a:xfrm>
            <a:off x="8495797" y="2989927"/>
            <a:ext cx="1716687" cy="878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400" spc="14" dirty="0">
                <a:solidFill>
                  <a:srgbClr val="FFFFFF"/>
                </a:solidFill>
                <a:latin typeface="Barlow Light Bold"/>
              </a:rPr>
              <a:t>Private </a:t>
            </a:r>
          </a:p>
          <a:p>
            <a:pPr algn="ctr">
              <a:lnSpc>
                <a:spcPts val="3600"/>
              </a:lnSpc>
            </a:pPr>
            <a:r>
              <a:rPr lang="en-US" sz="2400" spc="14" dirty="0">
                <a:solidFill>
                  <a:srgbClr val="FFFFFF"/>
                </a:solidFill>
                <a:latin typeface="Barlow Light Bold"/>
              </a:rPr>
              <a:t>Sector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8211F4A6-B44D-069B-0D64-C4C07CC0DB01}"/>
              </a:ext>
            </a:extLst>
          </p:cNvPr>
          <p:cNvSpPr txBox="1"/>
          <p:nvPr/>
        </p:nvSpPr>
        <p:spPr>
          <a:xfrm>
            <a:off x="7511229" y="4295269"/>
            <a:ext cx="2237688" cy="878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400" spc="14" dirty="0">
                <a:solidFill>
                  <a:srgbClr val="FFFFFF"/>
                </a:solidFill>
                <a:latin typeface="Barlow Light Bold"/>
              </a:rPr>
              <a:t>Local </a:t>
            </a:r>
          </a:p>
          <a:p>
            <a:pPr algn="ctr">
              <a:lnSpc>
                <a:spcPts val="3600"/>
              </a:lnSpc>
            </a:pPr>
            <a:r>
              <a:rPr lang="en-US" sz="2400" spc="14" dirty="0">
                <a:solidFill>
                  <a:srgbClr val="FFFFFF"/>
                </a:solidFill>
                <a:latin typeface="Barlow Light Bold"/>
              </a:rPr>
              <a:t>Government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12DAA360-7D41-8A9D-2D3F-E9354F022931}"/>
              </a:ext>
            </a:extLst>
          </p:cNvPr>
          <p:cNvSpPr txBox="1"/>
          <p:nvPr/>
        </p:nvSpPr>
        <p:spPr>
          <a:xfrm>
            <a:off x="6503531" y="2989928"/>
            <a:ext cx="2173854" cy="878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400" spc="14" dirty="0">
                <a:solidFill>
                  <a:srgbClr val="FFFFFF"/>
                </a:solidFill>
                <a:latin typeface="Barlow Light Bold"/>
              </a:rPr>
              <a:t>Federal Government</a:t>
            </a:r>
            <a:r>
              <a:rPr lang="en-US" sz="2400" spc="14" dirty="0">
                <a:solidFill>
                  <a:srgbClr val="1D4355"/>
                </a:solidFill>
                <a:latin typeface="Barlow Light Bold"/>
              </a:rPr>
              <a:t> 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986ABF7B-8F68-01B8-5178-D8116F4A0E35}"/>
              </a:ext>
            </a:extLst>
          </p:cNvPr>
          <p:cNvSpPr txBox="1"/>
          <p:nvPr/>
        </p:nvSpPr>
        <p:spPr>
          <a:xfrm>
            <a:off x="2689941" y="3415124"/>
            <a:ext cx="1641567" cy="4760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70"/>
              </a:lnSpc>
            </a:pPr>
            <a:r>
              <a:rPr lang="en-US" sz="2400" spc="14" dirty="0">
                <a:solidFill>
                  <a:srgbClr val="FFFFFF"/>
                </a:solidFill>
                <a:latin typeface="Barlow Light Bold"/>
              </a:rPr>
              <a:t>Air Service</a:t>
            </a:r>
            <a:endParaRPr lang="en-US" sz="2400" spc="14" dirty="0">
              <a:solidFill>
                <a:srgbClr val="1D4355"/>
              </a:solidFill>
              <a:latin typeface="Barlow Light Bold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9A6EB537-AF71-76A5-8821-45F0A78A5B7F}"/>
              </a:ext>
            </a:extLst>
          </p:cNvPr>
          <p:cNvSpPr txBox="1"/>
          <p:nvPr/>
        </p:nvSpPr>
        <p:spPr>
          <a:xfrm>
            <a:off x="1706067" y="4424639"/>
            <a:ext cx="1641567" cy="464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70"/>
              </a:lnSpc>
            </a:pPr>
            <a:r>
              <a:rPr lang="en-US" sz="2400" spc="14" dirty="0">
                <a:solidFill>
                  <a:srgbClr val="FFFFFF"/>
                </a:solidFill>
                <a:latin typeface="Barlow Light Bold"/>
              </a:rPr>
              <a:t>Airports</a:t>
            </a:r>
            <a:endParaRPr lang="en-US" sz="2400" spc="14" dirty="0">
              <a:solidFill>
                <a:srgbClr val="1D4355"/>
              </a:solidFill>
              <a:latin typeface="Barlow Light Bold"/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64359E0E-BBBA-BFED-B254-7DFE2139E875}"/>
              </a:ext>
            </a:extLst>
          </p:cNvPr>
          <p:cNvSpPr txBox="1"/>
          <p:nvPr/>
        </p:nvSpPr>
        <p:spPr>
          <a:xfrm>
            <a:off x="1080649" y="3403390"/>
            <a:ext cx="1409745" cy="487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70"/>
              </a:lnSpc>
            </a:pPr>
            <a:r>
              <a:rPr lang="en-US" sz="2800" spc="14" dirty="0">
                <a:solidFill>
                  <a:srgbClr val="FFFFFF"/>
                </a:solidFill>
                <a:latin typeface="Barlow Light Bold"/>
              </a:rPr>
              <a:t>Airspace</a:t>
            </a:r>
            <a:endParaRPr lang="en-US" sz="2800" spc="14" dirty="0">
              <a:solidFill>
                <a:srgbClr val="1D4355"/>
              </a:solidFill>
              <a:latin typeface="Barlow Light Bold"/>
            </a:endParaRPr>
          </a:p>
        </p:txBody>
      </p:sp>
    </p:spTree>
    <p:extLst>
      <p:ext uri="{BB962C8B-B14F-4D97-AF65-F5344CB8AC3E}">
        <p14:creationId xmlns:p14="http://schemas.microsoft.com/office/powerpoint/2010/main" val="2908691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54B3DF4-4211-E382-F8D1-68A57BB394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5464"/>
            <a:ext cx="9144000" cy="627062"/>
          </a:xfrm>
        </p:spPr>
        <p:txBody>
          <a:bodyPr>
            <a:normAutofit lnSpcReduction="10000"/>
          </a:bodyPr>
          <a:lstStyle/>
          <a:p>
            <a:r>
              <a:rPr lang="en-US" sz="4000" b="1" dirty="0">
                <a:solidFill>
                  <a:srgbClr val="1D4355"/>
                </a:solidFill>
                <a:latin typeface="Barlow Bold"/>
              </a:rPr>
              <a:t>REALITY MUCH FUZZIER LINES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7F1D6E-939C-CA78-A92D-92FE245B1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5" b="17354"/>
          <a:stretch>
            <a:fillRect/>
          </a:stretch>
        </p:blipFill>
        <p:spPr>
          <a:xfrm>
            <a:off x="21167" y="1273458"/>
            <a:ext cx="12170833" cy="55845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4AA573-A210-7312-8300-D5C36085C74E}"/>
              </a:ext>
            </a:extLst>
          </p:cNvPr>
          <p:cNvSpPr txBox="1"/>
          <p:nvPr/>
        </p:nvSpPr>
        <p:spPr>
          <a:xfrm>
            <a:off x="21167" y="2256123"/>
            <a:ext cx="1502833" cy="813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4400" dirty="0">
                <a:solidFill>
                  <a:srgbClr val="365B6D"/>
                </a:solidFill>
                <a:latin typeface="Barlow Medium Bold"/>
              </a:rPr>
              <a:t>Feds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769061-49DC-6DE0-4125-E9386FD99A58}"/>
              </a:ext>
            </a:extLst>
          </p:cNvPr>
          <p:cNvSpPr txBox="1"/>
          <p:nvPr/>
        </p:nvSpPr>
        <p:spPr>
          <a:xfrm>
            <a:off x="5312514" y="3119725"/>
            <a:ext cx="2040786" cy="813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4400" dirty="0">
                <a:solidFill>
                  <a:srgbClr val="365B6D"/>
                </a:solidFill>
                <a:latin typeface="Barlow Medium Bold"/>
              </a:rPr>
              <a:t>Private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ED05B3-1C74-8B49-EE43-D410C4047337}"/>
              </a:ext>
            </a:extLst>
          </p:cNvPr>
          <p:cNvSpPr txBox="1"/>
          <p:nvPr/>
        </p:nvSpPr>
        <p:spPr>
          <a:xfrm>
            <a:off x="9800947" y="1711719"/>
            <a:ext cx="2369886" cy="778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3600" dirty="0">
                <a:solidFill>
                  <a:srgbClr val="365B6D"/>
                </a:solidFill>
                <a:latin typeface="Barlow Medium Bold"/>
              </a:rPr>
              <a:t>Local Gov't</a:t>
            </a:r>
          </a:p>
        </p:txBody>
      </p:sp>
    </p:spTree>
    <p:extLst>
      <p:ext uri="{BB962C8B-B14F-4D97-AF65-F5344CB8AC3E}">
        <p14:creationId xmlns:p14="http://schemas.microsoft.com/office/powerpoint/2010/main" val="3620710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100E6CB-AADF-EBFD-D381-AA610452C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925" y="211138"/>
            <a:ext cx="8742378" cy="1217612"/>
          </a:xfrm>
        </p:spPr>
        <p:txBody>
          <a:bodyPr/>
          <a:lstStyle/>
          <a:p>
            <a:pPr algn="l"/>
            <a:r>
              <a:rPr lang="en-US" sz="3600" b="1" dirty="0">
                <a:solidFill>
                  <a:srgbClr val="365B6D"/>
                </a:solidFill>
                <a:latin typeface="Barlow Bold"/>
              </a:rPr>
              <a:t>FEDERAL LAW AND REGULATION IS PERVASIVE</a:t>
            </a:r>
          </a:p>
          <a:p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CC40E9AE-1E68-917F-A546-4C82D6EAF8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" r="1074" b="3548"/>
          <a:stretch>
            <a:fillRect/>
          </a:stretch>
        </p:blipFill>
        <p:spPr>
          <a:xfrm>
            <a:off x="7781924" y="2107442"/>
            <a:ext cx="4057649" cy="1263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0C6FCC-8B56-75BE-334A-298AC71221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46" t="13328" b="9419"/>
          <a:stretch>
            <a:fillRect/>
          </a:stretch>
        </p:blipFill>
        <p:spPr>
          <a:xfrm>
            <a:off x="7781924" y="3598073"/>
            <a:ext cx="4480212" cy="1659727"/>
          </a:xfrm>
          <a:prstGeom prst="rect">
            <a:avLst/>
          </a:prstGeom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8F0D53C9-95C6-3CDC-C479-393F55478F17}"/>
              </a:ext>
            </a:extLst>
          </p:cNvPr>
          <p:cNvGrpSpPr>
            <a:grpSpLocks noChangeAspect="1"/>
          </p:cNvGrpSpPr>
          <p:nvPr/>
        </p:nvGrpSpPr>
        <p:grpSpPr>
          <a:xfrm>
            <a:off x="3453046" y="1959852"/>
            <a:ext cx="3143106" cy="3143094"/>
            <a:chOff x="0" y="0"/>
            <a:chExt cx="6350000" cy="6349975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2FDDDA61-D576-E7E3-118D-368C3834FC0C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98258" t="-40251" r="-73611" b="-40996"/>
              </a:stretch>
            </a:blipFill>
          </p:spPr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CF1984A-F231-4121-2076-1C25BAF75E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9029" y="15464"/>
            <a:ext cx="1509052" cy="16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41136"/>
      </p:ext>
    </p:extLst>
  </p:cSld>
  <p:clrMapOvr>
    <a:masterClrMapping/>
  </p:clrMapOvr>
</p:sld>
</file>

<file path=ppt/theme/theme1.xml><?xml version="1.0" encoding="utf-8"?>
<a:theme xmlns:a="http://schemas.openxmlformats.org/drawingml/2006/main" name="Slide Master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Slide Master 1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Slide Master 1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Slide Master 1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Slide Master 1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Slide Master 1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 Master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 Master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lide Master 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lide Master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lide Master 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lide Master 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lide Master 8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Slide Master 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1193</Words>
  <Application>Microsoft Office PowerPoint</Application>
  <PresentationFormat>Widescreen</PresentationFormat>
  <Paragraphs>262</Paragraphs>
  <Slides>46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46</vt:i4>
      </vt:variant>
    </vt:vector>
  </HeadingPairs>
  <TitlesOfParts>
    <vt:vector size="67" baseType="lpstr">
      <vt:lpstr>Arial</vt:lpstr>
      <vt:lpstr>Barlow Bold</vt:lpstr>
      <vt:lpstr>Barlow Light Bold</vt:lpstr>
      <vt:lpstr>Barlow Medium Bold</vt:lpstr>
      <vt:lpstr>Calibri</vt:lpstr>
      <vt:lpstr>Calibri Light</vt:lpstr>
      <vt:lpstr>Wingdings</vt:lpstr>
      <vt:lpstr>Slide Master 1</vt:lpstr>
      <vt:lpstr>Slide Master 2</vt:lpstr>
      <vt:lpstr>Slide Master 3</vt:lpstr>
      <vt:lpstr>Slide Master 4</vt:lpstr>
      <vt:lpstr>Slide Master 5</vt:lpstr>
      <vt:lpstr>Slide Master 6</vt:lpstr>
      <vt:lpstr>Slide Master 7</vt:lpstr>
      <vt:lpstr>Slide Master 8</vt:lpstr>
      <vt:lpstr>Slide Master 9</vt:lpstr>
      <vt:lpstr>Slide Master 10</vt:lpstr>
      <vt:lpstr>Slide Master 11</vt:lpstr>
      <vt:lpstr>Slide Master 12</vt:lpstr>
      <vt:lpstr>Slide Master 13</vt:lpstr>
      <vt:lpstr>Slide Master 14</vt:lpstr>
      <vt:lpstr>AIRPORT LAW 101  </vt:lpstr>
      <vt:lpstr>Why are you listening to a lawyer at 8am on a Sunday?</vt:lpstr>
      <vt:lpstr>TODAY’S PRESENTATION  </vt:lpstr>
      <vt:lpstr>AIRPORT LAW  AND AIRPORT TERMINOLOGY CAN BE CONFUSING </vt:lpstr>
      <vt:lpstr>WHY SHOULD I CARE ABOUT AIRPORT LAW?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AIRPORT LAW 101</dc:title>
  <dc:creator>Dorine Gesimba</dc:creator>
  <cp:lastModifiedBy>Tiana Schafer</cp:lastModifiedBy>
  <cp:revision>34</cp:revision>
  <dcterms:created xsi:type="dcterms:W3CDTF">2023-05-31T15:00:09Z</dcterms:created>
  <dcterms:modified xsi:type="dcterms:W3CDTF">2023-06-08T14:23:30Z</dcterms:modified>
</cp:coreProperties>
</file>